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56" r:id="rId3"/>
    <p:sldId id="271" r:id="rId4"/>
    <p:sldId id="317" r:id="rId5"/>
    <p:sldId id="318" r:id="rId6"/>
    <p:sldId id="286" r:id="rId7"/>
    <p:sldId id="305" r:id="rId8"/>
    <p:sldId id="289" r:id="rId9"/>
    <p:sldId id="274" r:id="rId10"/>
    <p:sldId id="288" r:id="rId11"/>
    <p:sldId id="273" r:id="rId12"/>
    <p:sldId id="319" r:id="rId13"/>
    <p:sldId id="293" r:id="rId14"/>
    <p:sldId id="296" r:id="rId15"/>
    <p:sldId id="295" r:id="rId16"/>
    <p:sldId id="292" r:id="rId17"/>
    <p:sldId id="310" r:id="rId18"/>
    <p:sldId id="299" r:id="rId19"/>
    <p:sldId id="270" r:id="rId20"/>
    <p:sldId id="320" r:id="rId2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FF33"/>
    <a:srgbClr val="000099"/>
    <a:srgbClr val="D9ECFF"/>
    <a:srgbClr val="CC0000"/>
    <a:srgbClr val="FFFFDD"/>
    <a:srgbClr val="FF0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>
      <p:cViewPr varScale="1">
        <p:scale>
          <a:sx n="69" d="100"/>
          <a:sy n="69" d="100"/>
        </p:scale>
        <p:origin x="14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01B8ED-C7A8-4AA3-95FA-AD01BDDF00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684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48A5E3-67D3-4DE7-B66C-90F21C635AC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0707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4C41D2-BDF8-44AA-AB18-C47343E435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6778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60E41-DE20-4F9C-8662-FCD040BAA3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9160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34A66-A6DC-4101-9FD2-FBD2F4754D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0268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099CA2-BB8C-4DD4-92FF-7F27645E47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108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75D51-CEDE-4493-AFDA-0CD9ACB4A6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9763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D6F62-2CC0-49F7-A5DF-1B3401ECC9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070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4F6F2-0C1F-4558-BDB1-FB813887BE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008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3B563-1997-48A1-920E-D9F38D899B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436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B4A0B-D626-482B-9271-0E2E673226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760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FFF1"/>
            </a:gs>
            <a:gs pos="50000">
              <a:srgbClr val="CCFF33"/>
            </a:gs>
            <a:gs pos="100000">
              <a:srgbClr val="FBFFF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88D4D8E-5D76-4641-ADED-3911D840A52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230401_183543_0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8099"/>
            <a:ext cx="9143999" cy="57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5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20713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000099"/>
                </a:solidFill>
              </a:rPr>
              <a:t>3. Факторы производства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79388" y="692150"/>
            <a:ext cx="87137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EE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i="1">
                <a:solidFill>
                  <a:srgbClr val="003300"/>
                </a:solidFill>
              </a:rPr>
              <a:t>Производительность </a:t>
            </a:r>
            <a:r>
              <a:rPr lang="ru-RU" altLang="ru-RU" sz="2400" b="1">
                <a:solidFill>
                  <a:schemeClr val="accent2"/>
                </a:solidFill>
              </a:rPr>
              <a:t>– количество товаров и услуг, произведенных на единицу времени (час, рабочий день), затрачиваемого для производства продукции.</a:t>
            </a:r>
          </a:p>
        </p:txBody>
      </p:sp>
      <p:pic>
        <p:nvPicPr>
          <p:cNvPr id="1331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89138"/>
            <a:ext cx="6842125" cy="4562475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179388" y="5157788"/>
            <a:ext cx="8785225" cy="1562100"/>
          </a:xfrm>
          <a:prstGeom prst="rect">
            <a:avLst/>
          </a:prstGeom>
          <a:solidFill>
            <a:srgbClr val="FFFFDD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accent2"/>
                </a:solidFill>
              </a:rPr>
              <a:t> Эффективно использовать ресурсы помогают внедрение новых технологий, совершенствование мастерства работников, использование разделения труда и специализация.</a:t>
            </a:r>
            <a:endParaRPr lang="ru-RU" altLang="ru-RU" sz="2400" b="1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92150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000099"/>
                </a:solidFill>
              </a:rPr>
              <a:t>4. Разделение труда</a:t>
            </a:r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179388" y="765175"/>
            <a:ext cx="87852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EE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i="1">
                <a:solidFill>
                  <a:srgbClr val="003300"/>
                </a:solidFill>
              </a:rPr>
              <a:t>Разделение труда</a:t>
            </a:r>
            <a:r>
              <a:rPr lang="ru-RU" altLang="ru-RU" sz="2400" b="1">
                <a:solidFill>
                  <a:schemeClr val="accent2"/>
                </a:solidFill>
              </a:rPr>
              <a:t> - разделение процесса производства на ряд отдельных операций, этапов, выполняемых разными работниками. </a:t>
            </a:r>
          </a:p>
        </p:txBody>
      </p:sp>
      <p:pic>
        <p:nvPicPr>
          <p:cNvPr id="1434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133600"/>
            <a:ext cx="6911975" cy="4487863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052736"/>
            <a:ext cx="8280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Учебник стр.185  - ситуация 1.</a:t>
            </a:r>
          </a:p>
          <a:p>
            <a:r>
              <a:rPr lang="ru-RU" sz="2400" b="1" dirty="0" smtClean="0"/>
              <a:t>В одном ателье по пошиву мужских  брюк 3 мастера, </a:t>
            </a:r>
          </a:p>
          <a:p>
            <a:r>
              <a:rPr lang="ru-RU" sz="2400" b="1" dirty="0"/>
              <a:t>и</a:t>
            </a:r>
            <a:r>
              <a:rPr lang="ru-RU" sz="2400" b="1" dirty="0" smtClean="0"/>
              <a:t>спользуя </a:t>
            </a:r>
            <a:r>
              <a:rPr lang="ru-RU" sz="2400" b="1" dirty="0" smtClean="0"/>
              <a:t>3 швейные машины, изготавливают </a:t>
            </a:r>
          </a:p>
          <a:p>
            <a:r>
              <a:rPr lang="ru-RU" sz="2400" b="1" dirty="0" smtClean="0"/>
              <a:t>из 10 м ткани 6 брюк в день; в другом таком же ателье</a:t>
            </a:r>
          </a:p>
          <a:p>
            <a:r>
              <a:rPr lang="ru-RU" sz="2400" b="1" dirty="0" smtClean="0"/>
              <a:t>2 мастера , </a:t>
            </a:r>
            <a:r>
              <a:rPr lang="ru-RU" sz="2400" b="1" dirty="0" smtClean="0"/>
              <a:t>используя </a:t>
            </a:r>
            <a:r>
              <a:rPr lang="ru-RU" sz="2400" b="1" dirty="0" smtClean="0"/>
              <a:t>две швейные машины , </a:t>
            </a:r>
          </a:p>
          <a:p>
            <a:r>
              <a:rPr lang="ru-RU" sz="2400" b="1" dirty="0" smtClean="0"/>
              <a:t>изготавливают </a:t>
            </a:r>
            <a:r>
              <a:rPr lang="ru-RU" sz="2400" b="1" dirty="0" smtClean="0"/>
              <a:t>из 10 м ткани  6 брюк в день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42135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92150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000099"/>
                </a:solidFill>
              </a:rPr>
              <a:t>4. Разделение труда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79388" y="5305425"/>
            <a:ext cx="87852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EE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accent2"/>
                </a:solidFill>
              </a:rPr>
              <a:t>Разделение труда, введенное на заводах Г.Форда, увеличило производительность труда в 8 раз                            и привело к значительному удешевлению    выпускаемой продукции. </a:t>
            </a:r>
          </a:p>
        </p:txBody>
      </p:sp>
      <p:pic>
        <p:nvPicPr>
          <p:cNvPr id="1638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3"/>
            <a:ext cx="3257550" cy="4321175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3419475" y="836613"/>
            <a:ext cx="5545138" cy="11969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0099"/>
                </a:solidFill>
              </a:rPr>
              <a:t>Генри Форд (1863-1947) –                         американский бизнесмен, основатель компании </a:t>
            </a:r>
            <a:r>
              <a:rPr lang="en-US" altLang="ru-RU" sz="2400" b="1">
                <a:solidFill>
                  <a:srgbClr val="000099"/>
                </a:solidFill>
              </a:rPr>
              <a:t>“Ford”</a:t>
            </a:r>
            <a:r>
              <a:rPr lang="ru-RU" altLang="ru-RU" sz="2400" b="1">
                <a:solidFill>
                  <a:srgbClr val="000099"/>
                </a:solidFill>
              </a:rPr>
              <a:t>.</a:t>
            </a:r>
          </a:p>
        </p:txBody>
      </p:sp>
      <p:pic>
        <p:nvPicPr>
          <p:cNvPr id="1639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028825"/>
            <a:ext cx="5545138" cy="3117850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92150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000099"/>
                </a:solidFill>
              </a:rPr>
              <a:t>4. Разделение труда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79388" y="5670550"/>
            <a:ext cx="87852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EE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accent2"/>
                </a:solidFill>
              </a:rPr>
              <a:t>Специализация существует не только между людьми, но и между предприятиями, отраслями экономики, странами. </a:t>
            </a: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836613"/>
            <a:ext cx="3744913" cy="2154237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141663"/>
            <a:ext cx="2908300" cy="2325687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3"/>
            <a:ext cx="3457575" cy="2141537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141663"/>
            <a:ext cx="3095625" cy="232092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276475"/>
            <a:ext cx="2155825" cy="2943225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92150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000099"/>
                </a:solidFill>
              </a:rPr>
              <a:t>4. Разделение труда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79388" y="5229225"/>
            <a:ext cx="87852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EE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dirty="0" smtClean="0">
                <a:solidFill>
                  <a:schemeClr val="accent2"/>
                </a:solidFill>
              </a:rPr>
              <a:t>Современная экономика настолько специализирована, что в настоящее время каждый делает что-то одно,                а потом обменивает результаты своего труда на результаты труда других.</a:t>
            </a:r>
            <a:endParaRPr lang="ru-RU" altLang="ru-RU" sz="2400" b="1" dirty="0">
              <a:solidFill>
                <a:schemeClr val="accent2"/>
              </a:solidFill>
            </a:endParaRPr>
          </a:p>
        </p:txBody>
      </p:sp>
      <p:pic>
        <p:nvPicPr>
          <p:cNvPr id="1843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2439988" cy="2952750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92150"/>
            <a:ext cx="887412" cy="208915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692150"/>
            <a:ext cx="2801938" cy="210185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92150"/>
            <a:ext cx="2263775" cy="207168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924175"/>
            <a:ext cx="3168650" cy="203993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00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924175"/>
            <a:ext cx="2914650" cy="204152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92150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000099"/>
                </a:solidFill>
              </a:rPr>
              <a:t>4. Разделение труда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79388" y="765175"/>
            <a:ext cx="8785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EE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dirty="0">
                <a:solidFill>
                  <a:schemeClr val="accent2"/>
                </a:solidFill>
              </a:rPr>
              <a:t>Откройте </a:t>
            </a:r>
            <a:r>
              <a:rPr lang="ru-RU" altLang="ru-RU" sz="2400" b="1" dirty="0" smtClean="0">
                <a:solidFill>
                  <a:schemeClr val="accent2"/>
                </a:solidFill>
              </a:rPr>
              <a:t>стр.186 </a:t>
            </a:r>
            <a:r>
              <a:rPr lang="ru-RU" altLang="ru-RU" sz="2400" b="1" dirty="0">
                <a:solidFill>
                  <a:schemeClr val="accent2"/>
                </a:solidFill>
              </a:rPr>
              <a:t>и прочитайте «Документ»</a:t>
            </a: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64853"/>
            <a:ext cx="2344738" cy="3216275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2555875" y="1268413"/>
            <a:ext cx="6408738" cy="15621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0099"/>
                </a:solidFill>
              </a:rPr>
              <a:t>Адам Смит (1723-1790) –                         шотландский экономист,                                      один из основоположников экономической науки.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107950" y="5445125"/>
            <a:ext cx="8785225" cy="83185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3300"/>
                </a:solidFill>
              </a:rPr>
              <a:t>Каковы, по мнению автора, преимущества разделения труда, описанные в документе? 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107950" y="4581525"/>
            <a:ext cx="8785225" cy="83185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3300"/>
                </a:solidFill>
              </a:rPr>
              <a:t>В чем заключается, по мнению автора, разделение труда?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 animBg="1"/>
      <p:bldP spid="389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16632"/>
            <a:ext cx="7920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50"/>
              </a:lnSpc>
              <a:spcAft>
                <a:spcPts val="0"/>
              </a:spcAft>
            </a:pP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15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мы узнали что такое производство и как оно</a:t>
            </a:r>
          </a:p>
          <a:p>
            <a:pPr algn="ctr">
              <a:lnSpc>
                <a:spcPts val="115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15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влияет на экономику.</a:t>
            </a:r>
          </a:p>
          <a:p>
            <a:pPr algn="ctr">
              <a:lnSpc>
                <a:spcPts val="1150"/>
              </a:lnSpc>
              <a:spcAft>
                <a:spcPts val="0"/>
              </a:spcAft>
            </a:pP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Возвращение в Простоквашино 14 серия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872" y="1700808"/>
            <a:ext cx="777686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6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8640"/>
            <a:ext cx="7488831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94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592" y="-2787609"/>
            <a:ext cx="7725296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99997"/>
            <a:ext cx="152400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81328"/>
          </a:xfrm>
        </p:spPr>
        <p:txBody>
          <a:bodyPr/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Домашнее задание</a:t>
            </a:r>
            <a:br>
              <a:rPr lang="ru-RU" sz="2800" dirty="0" smtClean="0"/>
            </a:br>
            <a:r>
              <a:rPr lang="ru-RU" sz="2800" dirty="0" smtClean="0"/>
              <a:t>Тест по теме </a:t>
            </a:r>
            <a:br>
              <a:rPr lang="ru-RU" sz="2800" dirty="0" smtClean="0"/>
            </a:br>
            <a:r>
              <a:rPr lang="ru-RU" sz="2800" dirty="0" smtClean="0"/>
              <a:t>«Производство – основа экономики» </a:t>
            </a:r>
            <a:br>
              <a:rPr lang="ru-RU" sz="2800" dirty="0" smtClean="0"/>
            </a:br>
            <a:r>
              <a:rPr lang="ru-RU" sz="2800" dirty="0" smtClean="0"/>
              <a:t>по </a:t>
            </a:r>
            <a:r>
              <a:rPr lang="en-US" sz="2800" dirty="0" smtClean="0"/>
              <a:t>QR </a:t>
            </a:r>
            <a:r>
              <a:rPr lang="ru-RU" sz="2800" dirty="0" smtClean="0"/>
              <a:t>коду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Задания по выбору:</a:t>
            </a:r>
            <a:br>
              <a:rPr lang="ru-RU" sz="2400" dirty="0" smtClean="0"/>
            </a:br>
            <a:r>
              <a:rPr lang="ru-RU" sz="2400" dirty="0" smtClean="0"/>
              <a:t>1. Презентация на тему:</a:t>
            </a:r>
            <a:br>
              <a:rPr lang="ru-RU" sz="2400" dirty="0" smtClean="0"/>
            </a:br>
            <a:r>
              <a:rPr lang="ru-RU" sz="2400" dirty="0" smtClean="0"/>
              <a:t> «Интересные факты о производстве»;</a:t>
            </a:r>
            <a:br>
              <a:rPr lang="ru-RU" sz="2400" dirty="0" smtClean="0"/>
            </a:br>
            <a:r>
              <a:rPr lang="ru-RU" sz="2400" dirty="0" smtClean="0"/>
              <a:t>2. Эссе-сочинение «Современное производство»;</a:t>
            </a:r>
            <a:br>
              <a:rPr lang="ru-RU" sz="2400" dirty="0" smtClean="0"/>
            </a:br>
            <a:r>
              <a:rPr lang="ru-RU" sz="2400" dirty="0" smtClean="0"/>
              <a:t>До свидания, ребята, спасибо вам за урок!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http://prohitech.ru/wp-content/uploads/2015/01/Kiberataki-na-Germaniy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6"/>
          <p:cNvSpPr>
            <a:spLocks noChangeArrowheads="1" noChangeShapeType="1" noTextEdit="1"/>
          </p:cNvSpPr>
          <p:nvPr/>
        </p:nvSpPr>
        <p:spPr bwMode="auto">
          <a:xfrm>
            <a:off x="611188" y="5229225"/>
            <a:ext cx="8064500" cy="1511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349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"/>
                <a:cs typeface="Arial"/>
              </a:rPr>
              <a:t>Производство -</a:t>
            </a:r>
          </a:p>
          <a:p>
            <a:pPr algn="ctr"/>
            <a:r>
              <a:rPr lang="ru-RU" sz="3600" b="1" kern="10" dirty="0">
                <a:ln w="349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"/>
                <a:cs typeface="Arial"/>
              </a:rPr>
              <a:t>основа экономики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mx-Елка Все зависит от нас самих(72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673062"/>
            <a:ext cx="85689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7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868363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000099"/>
                </a:solidFill>
              </a:rPr>
              <a:t>План урока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836613"/>
            <a:ext cx="8785225" cy="4670425"/>
          </a:xfrm>
          <a:noFill/>
          <a:extLst>
            <a:ext uri="{91240B29-F687-4F45-9708-019B960494DF}">
              <a14:hiddenLine xmlns:a14="http://schemas.microsoft.com/office/drawing/2010/main" w="349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ru-RU" altLang="ru-RU" b="1" smtClean="0">
                <a:solidFill>
                  <a:srgbClr val="000099"/>
                </a:solidFill>
              </a:rPr>
              <a:t>Главный источник экономических благ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altLang="ru-RU" b="1" smtClean="0">
                <a:solidFill>
                  <a:srgbClr val="000099"/>
                </a:solidFill>
              </a:rPr>
              <a:t>Товары и услуги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altLang="ru-RU" b="1" smtClean="0">
                <a:solidFill>
                  <a:srgbClr val="000099"/>
                </a:solidFill>
              </a:rPr>
              <a:t>Факторы производства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altLang="ru-RU" b="1" smtClean="0">
                <a:solidFill>
                  <a:srgbClr val="000099"/>
                </a:solidFill>
              </a:rPr>
              <a:t>Разделение труда и специализация</a:t>
            </a:r>
            <a:endParaRPr lang="ru-RU" altLang="ru-RU" smtClean="0"/>
          </a:p>
        </p:txBody>
      </p:sp>
      <p:sp>
        <p:nvSpPr>
          <p:cNvPr id="3076" name="AutoShape 5" descr="https://armtorg.ru/uploads/news-add/2016-11/03/fd416807b374d633aa6784f000301a38.jp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endParaRPr lang="ru-RU"/>
          </a:p>
        </p:txBody>
      </p:sp>
      <p:pic>
        <p:nvPicPr>
          <p:cNvPr id="3077" name="Picture 7" descr="1509010416_8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89338"/>
            <a:ext cx="4371975" cy="2913062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4386262" cy="2916237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692150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1. Главный источник экономических благ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179388" y="5305425"/>
            <a:ext cx="871378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i="1" dirty="0">
                <a:solidFill>
                  <a:srgbClr val="FF0000"/>
                </a:solidFill>
              </a:rPr>
              <a:t>Экономика</a:t>
            </a:r>
            <a:r>
              <a:rPr lang="ru-RU" altLang="ru-RU" sz="2400" b="1" i="1" dirty="0">
                <a:solidFill>
                  <a:srgbClr val="CC0000"/>
                </a:solidFill>
              </a:rPr>
              <a:t> </a:t>
            </a:r>
            <a:r>
              <a:rPr lang="ru-RU" altLang="ru-RU" sz="2400" b="1" dirty="0">
                <a:solidFill>
                  <a:srgbClr val="000099"/>
                </a:solidFill>
              </a:rPr>
              <a:t>– это система жизнеобеспечения человека и общества.                                                                              Главный источник удовлетворения потребностей - </a:t>
            </a:r>
            <a:r>
              <a:rPr lang="ru-RU" altLang="ru-RU" sz="2400" b="1" dirty="0">
                <a:solidFill>
                  <a:srgbClr val="CC0000"/>
                </a:solidFill>
              </a:rPr>
              <a:t> </a:t>
            </a:r>
            <a:r>
              <a:rPr lang="ru-RU" altLang="ru-RU" sz="2400" b="1" i="1" dirty="0">
                <a:solidFill>
                  <a:srgbClr val="FF0000"/>
                </a:solidFill>
              </a:rPr>
              <a:t>производство</a:t>
            </a:r>
            <a:r>
              <a:rPr lang="ru-RU" altLang="ru-RU" sz="2400" b="1" dirty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4100" name="AutoShape 10" descr="e216e10b48dfe1109c72d0b34aefaa8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endParaRPr lang="ru-RU"/>
          </a:p>
        </p:txBody>
      </p:sp>
      <p:pic>
        <p:nvPicPr>
          <p:cNvPr id="410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692150"/>
            <a:ext cx="3743325" cy="2159000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4203700" cy="2159000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2997199"/>
            <a:ext cx="4545013" cy="2308225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15" descr="8699f62d8d3346932faeb10fe4bc72e9_X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997200"/>
            <a:ext cx="3243263" cy="2160588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239" y="2968210"/>
            <a:ext cx="2116286" cy="2337214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89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692150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1. Главный источник экономических благ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79388" y="5589588"/>
            <a:ext cx="87137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i="1">
                <a:solidFill>
                  <a:srgbClr val="CC0000"/>
                </a:solidFill>
              </a:rPr>
              <a:t>Отрасль экономики </a:t>
            </a:r>
            <a:r>
              <a:rPr lang="ru-RU" altLang="ru-RU" sz="2400" b="1">
                <a:solidFill>
                  <a:srgbClr val="000099"/>
                </a:solidFill>
              </a:rPr>
              <a:t>– совокупность предприятий                  и организаций, производящих однородную                продукцию или услуги.</a:t>
            </a:r>
            <a:r>
              <a:rPr lang="ru-RU" altLang="ru-RU" sz="2400" b="1">
                <a:solidFill>
                  <a:srgbClr val="CC0000"/>
                </a:solidFill>
              </a:rPr>
              <a:t> </a:t>
            </a:r>
            <a:endParaRPr lang="ru-RU" altLang="ru-RU" sz="2400" b="1">
              <a:solidFill>
                <a:srgbClr val="000099"/>
              </a:solidFill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79388" y="765175"/>
            <a:ext cx="87137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0099"/>
                </a:solidFill>
              </a:rPr>
              <a:t>Основной производственной ячейкой создающей экономические блага является предприятие                   (завод, ферма, кооператив и др.).</a:t>
            </a:r>
            <a:r>
              <a:rPr lang="ru-RU" altLang="ru-RU" sz="2400" b="1">
                <a:solidFill>
                  <a:srgbClr val="CC0000"/>
                </a:solidFill>
              </a:rPr>
              <a:t> </a:t>
            </a:r>
            <a:endParaRPr lang="ru-RU" altLang="ru-RU" sz="2400" b="1">
              <a:solidFill>
                <a:srgbClr val="000099"/>
              </a:solidFill>
            </a:endParaRPr>
          </a:p>
        </p:txBody>
      </p:sp>
      <p:pic>
        <p:nvPicPr>
          <p:cNvPr id="6149" name="Picture 8" descr="800px-Wolfsburg_VW-We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2874962" cy="2159000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9" descr="менеджер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060575"/>
            <a:ext cx="2874962" cy="2159000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996952"/>
            <a:ext cx="3168650" cy="2375148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60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692150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99"/>
                </a:solidFill>
              </a:rPr>
              <a:t>1. Главный источник экономических благ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79388" y="1412875"/>
            <a:ext cx="4176712" cy="83185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i="1">
                <a:solidFill>
                  <a:srgbClr val="CC0000"/>
                </a:solidFill>
              </a:rPr>
              <a:t>Сфера материального производства</a:t>
            </a:r>
            <a:endParaRPr lang="ru-RU" altLang="ru-RU" sz="2400" b="1">
              <a:solidFill>
                <a:srgbClr val="000099"/>
              </a:solidFill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388" y="765175"/>
            <a:ext cx="8713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u="sng">
                <a:solidFill>
                  <a:srgbClr val="003300"/>
                </a:solidFill>
              </a:rPr>
              <a:t>Две группы:</a:t>
            </a:r>
          </a:p>
        </p:txBody>
      </p:sp>
      <p:sp>
        <p:nvSpPr>
          <p:cNvPr id="7173" name="Text Box 9"/>
          <p:cNvSpPr txBox="1">
            <a:spLocks noChangeArrowheads="1"/>
          </p:cNvSpPr>
          <p:nvPr/>
        </p:nvSpPr>
        <p:spPr bwMode="auto">
          <a:xfrm>
            <a:off x="4716463" y="1412875"/>
            <a:ext cx="4176712" cy="83185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i="1">
                <a:solidFill>
                  <a:srgbClr val="CC0000"/>
                </a:solidFill>
              </a:rPr>
              <a:t>Социально-культурная сфера</a:t>
            </a:r>
            <a:endParaRPr lang="ru-RU" altLang="ru-RU" sz="2400" b="1">
              <a:solidFill>
                <a:srgbClr val="000099"/>
              </a:solidFill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179388" y="2349500"/>
            <a:ext cx="4176712" cy="11969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0099"/>
                </a:solidFill>
              </a:rPr>
              <a:t>Промышленность, сельское хозяйство, транспорт, связь, услуги.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4716463" y="2349500"/>
            <a:ext cx="4176712" cy="15621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dirty="0">
                <a:solidFill>
                  <a:srgbClr val="000099"/>
                </a:solidFill>
              </a:rPr>
              <a:t>Образование, медицинское обслуживание, научная деятельность, искусство.</a:t>
            </a:r>
          </a:p>
        </p:txBody>
      </p:sp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4176712" cy="3049588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3968750"/>
            <a:ext cx="4195762" cy="2725738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8" grpId="0" animBg="1"/>
      <p:bldP spid="327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Интеллектуальная карусель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75240" cy="4525963"/>
          </a:xfrm>
        </p:spPr>
        <p:txBody>
          <a:bodyPr/>
          <a:lstStyle/>
          <a:p>
            <a:r>
              <a:rPr lang="ru-RU" dirty="0" smtClean="0"/>
              <a:t>В каждой группе по одному конверту,  и вопросу по числу участников в группе.</a:t>
            </a:r>
          </a:p>
          <a:p>
            <a:r>
              <a:rPr lang="ru-RU" dirty="0" smtClean="0"/>
              <a:t>Ознакомьтесь с текстом учебника и отвечаете на вопросы, разделив их  </a:t>
            </a:r>
            <a:r>
              <a:rPr lang="ru-RU" dirty="0"/>
              <a:t>между </a:t>
            </a:r>
            <a:r>
              <a:rPr lang="ru-RU" dirty="0" smtClean="0"/>
              <a:t>собой. Время на подготовку 2  минуты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409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20713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000099"/>
                </a:solidFill>
              </a:rPr>
              <a:t>2. Товары и услуги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87137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EE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accent2"/>
                </a:solidFill>
              </a:rPr>
              <a:t>Целью и результатом производства является продукт. </a:t>
            </a:r>
            <a:r>
              <a:rPr lang="ru-RU" altLang="ru-RU" sz="2400" b="1" i="1">
                <a:solidFill>
                  <a:srgbClr val="003300"/>
                </a:solidFill>
              </a:rPr>
              <a:t>Продукт</a:t>
            </a:r>
            <a:r>
              <a:rPr lang="ru-RU" altLang="ru-RU" sz="2400" b="1">
                <a:solidFill>
                  <a:schemeClr val="accent2"/>
                </a:solidFill>
              </a:rPr>
              <a:t> -  результат экономической деятельности, воплощенный в вещах и услугах.</a:t>
            </a:r>
          </a:p>
        </p:txBody>
      </p:sp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4300537" cy="2878137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113"/>
            <a:ext cx="4394200" cy="2878137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179388" y="4868863"/>
            <a:ext cx="87137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EE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accent2"/>
                </a:solidFill>
              </a:rPr>
              <a:t>Продукт труда, произведенный для продажи является </a:t>
            </a:r>
            <a:r>
              <a:rPr lang="ru-RU" altLang="ru-RU" sz="2400" b="1" i="1">
                <a:solidFill>
                  <a:srgbClr val="003300"/>
                </a:solidFill>
              </a:rPr>
              <a:t>товаром.</a:t>
            </a:r>
            <a:r>
              <a:rPr lang="ru-RU" altLang="ru-RU" sz="2400" b="1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3585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4351337" cy="2905125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113"/>
            <a:ext cx="4379913" cy="2916237"/>
          </a:xfrm>
          <a:prstGeom prst="rect">
            <a:avLst/>
          </a:prstGeom>
          <a:noFill/>
          <a:ln w="222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179388" y="4365625"/>
            <a:ext cx="8785225" cy="479425"/>
          </a:xfrm>
          <a:prstGeom prst="rect">
            <a:avLst/>
          </a:prstGeom>
          <a:solidFill>
            <a:srgbClr val="FFFF99"/>
          </a:solidFill>
          <a:ln w="222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0099"/>
                </a:solidFill>
              </a:rPr>
              <a:t>Товар обладает двумя основными свойствами:</a:t>
            </a: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179388" y="4868863"/>
            <a:ext cx="8785225" cy="844550"/>
          </a:xfrm>
          <a:prstGeom prst="rect">
            <a:avLst/>
          </a:prstGeom>
          <a:solidFill>
            <a:srgbClr val="FFFF99"/>
          </a:solidFill>
          <a:ln w="222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0099"/>
                </a:solidFill>
              </a:rPr>
              <a:t>- Потребительной стоимостью (способностью быть полезным, нужным людям);</a:t>
            </a: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179388" y="5734050"/>
            <a:ext cx="8785225" cy="844550"/>
          </a:xfrm>
          <a:prstGeom prst="rect">
            <a:avLst/>
          </a:prstGeom>
          <a:solidFill>
            <a:srgbClr val="FFFF99"/>
          </a:solidFill>
          <a:ln w="222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0099"/>
                </a:solidFill>
              </a:rPr>
              <a:t>- Меновой стоимостью (способностью обмениваться на другие товары).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2" grpId="0"/>
      <p:bldP spid="35852" grpId="1"/>
      <p:bldP spid="35855" grpId="0" animBg="1"/>
      <p:bldP spid="35856" grpId="0" animBg="1"/>
      <p:bldP spid="358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20713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000099"/>
                </a:solidFill>
              </a:rPr>
              <a:t>3. Факторы производства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79388" y="692150"/>
            <a:ext cx="8785225" cy="1574800"/>
          </a:xfrm>
          <a:prstGeom prst="rect">
            <a:avLst/>
          </a:prstGeom>
          <a:solidFill>
            <a:srgbClr val="DDEEFF"/>
          </a:solidFill>
          <a:ln w="222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0099"/>
                </a:solidFill>
              </a:rPr>
              <a:t>Основные группы ресурсов, используемые                                 в процессе производства,                                                  называются</a:t>
            </a:r>
            <a:r>
              <a:rPr lang="ru-RU" altLang="ru-RU" sz="2400" b="1">
                <a:solidFill>
                  <a:schemeClr val="accent2"/>
                </a:solidFill>
              </a:rPr>
              <a:t> </a:t>
            </a:r>
            <a:r>
              <a:rPr lang="ru-RU" altLang="ru-RU" sz="2400" b="1" i="1">
                <a:solidFill>
                  <a:srgbClr val="CC0000"/>
                </a:solidFill>
              </a:rPr>
              <a:t>факторами производства                                        </a:t>
            </a:r>
            <a:r>
              <a:rPr lang="ru-RU" altLang="ru-RU" sz="2400" b="1">
                <a:solidFill>
                  <a:srgbClr val="000099"/>
                </a:solidFill>
              </a:rPr>
              <a:t>(от лат.</a:t>
            </a:r>
            <a:r>
              <a:rPr lang="en-US" altLang="ru-RU" sz="2400" b="1">
                <a:solidFill>
                  <a:srgbClr val="000099"/>
                </a:solidFill>
              </a:rPr>
              <a:t>factor </a:t>
            </a:r>
            <a:r>
              <a:rPr lang="ru-RU" altLang="ru-RU" sz="2400" b="1">
                <a:solidFill>
                  <a:srgbClr val="000099"/>
                </a:solidFill>
              </a:rPr>
              <a:t>– делающий, производящий).</a:t>
            </a:r>
          </a:p>
        </p:txBody>
      </p:sp>
      <p:sp>
        <p:nvSpPr>
          <p:cNvPr id="20501" name="Text Box 21"/>
          <p:cNvSpPr txBox="1">
            <a:spLocks noChangeArrowheads="1"/>
          </p:cNvSpPr>
          <p:nvPr/>
        </p:nvSpPr>
        <p:spPr bwMode="auto">
          <a:xfrm>
            <a:off x="2124075" y="2420938"/>
            <a:ext cx="4679950" cy="46672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0099"/>
                </a:solidFill>
              </a:rPr>
              <a:t>ФАКТОРЫ ПРОИЗВОДСТВА:</a:t>
            </a: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179388" y="2924175"/>
            <a:ext cx="1441450" cy="46672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3300"/>
                </a:solidFill>
              </a:rPr>
              <a:t>Земля</a:t>
            </a:r>
          </a:p>
        </p:txBody>
      </p:sp>
      <p:sp>
        <p:nvSpPr>
          <p:cNvPr id="20503" name="Text Box 23"/>
          <p:cNvSpPr txBox="1">
            <a:spLocks noChangeArrowheads="1"/>
          </p:cNvSpPr>
          <p:nvPr/>
        </p:nvSpPr>
        <p:spPr bwMode="auto">
          <a:xfrm>
            <a:off x="179388" y="3429000"/>
            <a:ext cx="8785225" cy="15621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3300"/>
                </a:solidFill>
              </a:rPr>
              <a:t>Земля </a:t>
            </a:r>
            <a:r>
              <a:rPr lang="ru-RU" altLang="ru-RU" sz="2400" b="1">
                <a:solidFill>
                  <a:schemeClr val="accent2"/>
                </a:solidFill>
              </a:rPr>
              <a:t>– природные ресурсы, используемые                                 в производстве (собственно земля, полезные ископаемые, леса, вода, растительный и животный мир природы)</a:t>
            </a:r>
            <a:endParaRPr lang="ru-RU" altLang="ru-RU" sz="2400" b="1">
              <a:solidFill>
                <a:srgbClr val="003300"/>
              </a:solidFill>
            </a:endParaRPr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1835150" y="2924175"/>
            <a:ext cx="1441450" cy="46672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3300"/>
                </a:solidFill>
              </a:rPr>
              <a:t>Труд</a:t>
            </a:r>
          </a:p>
        </p:txBody>
      </p:sp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179388" y="3429000"/>
            <a:ext cx="8785225" cy="11969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3300"/>
                </a:solidFill>
              </a:rPr>
              <a:t>Труд </a:t>
            </a:r>
            <a:r>
              <a:rPr lang="ru-RU" altLang="ru-RU" sz="2400" b="1">
                <a:solidFill>
                  <a:schemeClr val="accent2"/>
                </a:solidFill>
              </a:rPr>
              <a:t>– «человеческий капитал»: физические и умственные усилия, способности и умения, здоровье  и квалификация работников. </a:t>
            </a:r>
            <a:endParaRPr lang="ru-RU" altLang="ru-RU" sz="2400" b="1">
              <a:solidFill>
                <a:srgbClr val="003300"/>
              </a:solidFill>
            </a:endParaRPr>
          </a:p>
        </p:txBody>
      </p:sp>
      <p:sp>
        <p:nvSpPr>
          <p:cNvPr id="20507" name="Text Box 27"/>
          <p:cNvSpPr txBox="1">
            <a:spLocks noChangeArrowheads="1"/>
          </p:cNvSpPr>
          <p:nvPr/>
        </p:nvSpPr>
        <p:spPr bwMode="auto">
          <a:xfrm>
            <a:off x="3492500" y="2924175"/>
            <a:ext cx="1441450" cy="46672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3300"/>
                </a:solidFill>
              </a:rPr>
              <a:t>Капитал</a:t>
            </a:r>
          </a:p>
        </p:txBody>
      </p: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179388" y="3429000"/>
            <a:ext cx="8785225" cy="11969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3300"/>
                </a:solidFill>
              </a:rPr>
              <a:t>Капитал </a:t>
            </a:r>
            <a:r>
              <a:rPr lang="ru-RU" altLang="ru-RU" sz="2400" b="1">
                <a:solidFill>
                  <a:schemeClr val="accent2"/>
                </a:solidFill>
              </a:rPr>
              <a:t>– выступает в двух формах – вещественной (здания, сооружения, машины, оборудование)                          и финансовой.</a:t>
            </a:r>
            <a:endParaRPr lang="ru-RU" altLang="ru-RU" sz="2400" b="1">
              <a:solidFill>
                <a:srgbClr val="003300"/>
              </a:solidFill>
            </a:endParaRPr>
          </a:p>
        </p:txBody>
      </p:sp>
      <p:sp>
        <p:nvSpPr>
          <p:cNvPr id="20510" name="Text Box 30"/>
          <p:cNvSpPr txBox="1">
            <a:spLocks noChangeArrowheads="1"/>
          </p:cNvSpPr>
          <p:nvPr/>
        </p:nvSpPr>
        <p:spPr bwMode="auto">
          <a:xfrm>
            <a:off x="5076825" y="2924175"/>
            <a:ext cx="3887788" cy="83185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3300"/>
                </a:solidFill>
              </a:rPr>
              <a:t>Предпринимательские способности</a:t>
            </a:r>
          </a:p>
        </p:txBody>
      </p:sp>
      <p:sp>
        <p:nvSpPr>
          <p:cNvPr id="20512" name="Text Box 32"/>
          <p:cNvSpPr txBox="1">
            <a:spLocks noChangeArrowheads="1"/>
          </p:cNvSpPr>
          <p:nvPr/>
        </p:nvSpPr>
        <p:spPr bwMode="auto">
          <a:xfrm>
            <a:off x="179388" y="3789363"/>
            <a:ext cx="8785225" cy="11969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3300"/>
                </a:solidFill>
              </a:rPr>
              <a:t>Предпринимательские способности </a:t>
            </a:r>
            <a:r>
              <a:rPr lang="ru-RU" altLang="ru-RU" sz="2400" b="1">
                <a:solidFill>
                  <a:schemeClr val="accent2"/>
                </a:solidFill>
              </a:rPr>
              <a:t>связывают воедино остальные ресурсы производства, позволяет наилучшим образом использовать ресурсы.</a:t>
            </a:r>
            <a:endParaRPr lang="ru-RU" altLang="ru-RU" sz="2400" b="1">
              <a:solidFill>
                <a:srgbClr val="003300"/>
              </a:solidFill>
            </a:endParaRPr>
          </a:p>
        </p:txBody>
      </p:sp>
      <p:sp>
        <p:nvSpPr>
          <p:cNvPr id="20513" name="Text Box 33"/>
          <p:cNvSpPr txBox="1">
            <a:spLocks noChangeArrowheads="1"/>
          </p:cNvSpPr>
          <p:nvPr/>
        </p:nvSpPr>
        <p:spPr bwMode="auto">
          <a:xfrm>
            <a:off x="179388" y="5516563"/>
            <a:ext cx="8785225" cy="11969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3300"/>
                </a:solidFill>
              </a:rPr>
              <a:t>Информация </a:t>
            </a:r>
            <a:r>
              <a:rPr lang="ru-RU" altLang="ru-RU" sz="2400" b="1">
                <a:solidFill>
                  <a:schemeClr val="accent2"/>
                </a:solidFill>
              </a:rPr>
              <a:t>– знания, сведения, сообщения, данные, используемые в процессе анализа и выработки экономических решений, в управлении и т.д.</a:t>
            </a:r>
            <a:endParaRPr lang="ru-RU" altLang="ru-RU" sz="2400" b="1">
              <a:solidFill>
                <a:srgbClr val="003300"/>
              </a:solidFill>
            </a:endParaRPr>
          </a:p>
        </p:txBody>
      </p:sp>
      <p:sp>
        <p:nvSpPr>
          <p:cNvPr id="20515" name="Text Box 35"/>
          <p:cNvSpPr txBox="1">
            <a:spLocks noChangeArrowheads="1"/>
          </p:cNvSpPr>
          <p:nvPr/>
        </p:nvSpPr>
        <p:spPr bwMode="auto">
          <a:xfrm>
            <a:off x="179388" y="3429000"/>
            <a:ext cx="8785225" cy="1939925"/>
          </a:xfrm>
          <a:prstGeom prst="rect">
            <a:avLst/>
          </a:prstGeom>
          <a:solidFill>
            <a:srgbClr val="DDEEFF"/>
          </a:solidFill>
          <a:ln w="222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000099"/>
                </a:solidFill>
              </a:rPr>
              <a:t>Проблема ограниченности и уникальности факторов вынуждает стремиться к более эффективному их использованию. Один из важнейших показателей эффективности использования ресурсов является величина их производительности.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1" grpId="0" animBg="1"/>
      <p:bldP spid="20502" grpId="0" animBg="1"/>
      <p:bldP spid="20503" grpId="0" animBg="1"/>
      <p:bldP spid="20503" grpId="1" animBg="1"/>
      <p:bldP spid="20504" grpId="0" animBg="1"/>
      <p:bldP spid="20505" grpId="0" animBg="1"/>
      <p:bldP spid="20505" grpId="1" animBg="1"/>
      <p:bldP spid="20507" grpId="0" animBg="1"/>
      <p:bldP spid="20508" grpId="0" animBg="1"/>
      <p:bldP spid="20508" grpId="1" animBg="1"/>
      <p:bldP spid="20510" grpId="0" animBg="1"/>
      <p:bldP spid="20512" grpId="0" animBg="1"/>
      <p:bldP spid="20513" grpId="0" animBg="1"/>
      <p:bldP spid="20515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646</Words>
  <Application>Microsoft Office PowerPoint</Application>
  <PresentationFormat>Экран (4:3)</PresentationFormat>
  <Paragraphs>97</Paragraphs>
  <Slides>20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Оформление по умолчанию</vt:lpstr>
      <vt:lpstr>Презентация PowerPoint</vt:lpstr>
      <vt:lpstr>Презентация PowerPoint</vt:lpstr>
      <vt:lpstr>План урока</vt:lpstr>
      <vt:lpstr>1. Главный источник экономических благ</vt:lpstr>
      <vt:lpstr>1. Главный источник экономических благ</vt:lpstr>
      <vt:lpstr>1. Главный источник экономических благ</vt:lpstr>
      <vt:lpstr>Интеллектуальная карусель</vt:lpstr>
      <vt:lpstr>2. Товары и услуги</vt:lpstr>
      <vt:lpstr>3. Факторы производства</vt:lpstr>
      <vt:lpstr>3. Факторы производства</vt:lpstr>
      <vt:lpstr>4. Разделение труда</vt:lpstr>
      <vt:lpstr>Презентация PowerPoint</vt:lpstr>
      <vt:lpstr>4. Разделение труда</vt:lpstr>
      <vt:lpstr>4. Разделение труда</vt:lpstr>
      <vt:lpstr>4. Разделение труда</vt:lpstr>
      <vt:lpstr>4. Разделение труда</vt:lpstr>
      <vt:lpstr>Презентация PowerPoint</vt:lpstr>
      <vt:lpstr>Презентация PowerPoint</vt:lpstr>
      <vt:lpstr>    Домашнее задание Тест по теме  «Производство – основа экономики»  по QR коду    Задания по выбору: 1. Презентация на тему:  «Интересные факты о производстве»; 2. Эссе-сочинение «Современное производство»; До свидания, ребята, спасибо вам за урок!  </vt:lpstr>
      <vt:lpstr>Презентация PowerPoint</vt:lpstr>
    </vt:vector>
  </TitlesOfParts>
  <Company>WareZ Provider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Производство - основа экономики</dc:title>
  <dc:creator>Нафор Маточ</dc:creator>
  <cp:lastModifiedBy>Школа3</cp:lastModifiedBy>
  <cp:revision>318</cp:revision>
  <cp:lastPrinted>2023-04-01T11:38:28Z</cp:lastPrinted>
  <dcterms:created xsi:type="dcterms:W3CDTF">2010-10-01T14:10:16Z</dcterms:created>
  <dcterms:modified xsi:type="dcterms:W3CDTF">2023-04-04T07:29:03Z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1457318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