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78" r:id="rId5"/>
    <p:sldId id="269" r:id="rId6"/>
    <p:sldId id="259" r:id="rId7"/>
    <p:sldId id="270" r:id="rId8"/>
    <p:sldId id="272" r:id="rId9"/>
    <p:sldId id="274" r:id="rId10"/>
    <p:sldId id="276" r:id="rId11"/>
    <p:sldId id="265" r:id="rId12"/>
    <p:sldId id="264" r:id="rId13"/>
    <p:sldId id="267" r:id="rId14"/>
    <p:sldId id="280" r:id="rId15"/>
    <p:sldId id="277" r:id="rId16"/>
    <p:sldId id="279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31.03.23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31.03.23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31.03.23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31.03.23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31.03.23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31.03.23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31.03.23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31.03.23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31.03.23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31.03.23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31.03.23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пт 31.03.23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6098" y="274638"/>
            <a:ext cx="6600701" cy="351440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Мастер-класс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в формате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«Разговоры о важном»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645024"/>
            <a:ext cx="7499175" cy="24811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/>
              <a:t>Начын</a:t>
            </a:r>
            <a:r>
              <a:rPr lang="ru-RU" dirty="0"/>
              <a:t> </a:t>
            </a:r>
            <a:r>
              <a:rPr lang="ru-RU" dirty="0" err="1"/>
              <a:t>Мариана</a:t>
            </a:r>
            <a:r>
              <a:rPr lang="ru-RU" dirty="0"/>
              <a:t> </a:t>
            </a:r>
            <a:r>
              <a:rPr lang="ru-RU" dirty="0" err="1"/>
              <a:t>Маадыровна</a:t>
            </a:r>
            <a:r>
              <a:rPr lang="ru-RU" dirty="0" smtClean="0"/>
              <a:t>,</a:t>
            </a:r>
          </a:p>
          <a:p>
            <a:pPr marL="0" indent="0" algn="ctr">
              <a:buNone/>
            </a:pPr>
            <a:r>
              <a:rPr lang="ru-RU" dirty="0"/>
              <a:t>у</a:t>
            </a:r>
            <a:r>
              <a:rPr lang="ru-RU" dirty="0" smtClean="0"/>
              <a:t>читель русского языка и литературы МБОУ СОШ № 3 </a:t>
            </a:r>
            <a:r>
              <a:rPr lang="ru-RU" dirty="0" err="1" smtClean="0"/>
              <a:t>г.Чадана</a:t>
            </a:r>
            <a:r>
              <a:rPr lang="ru-RU" dirty="0" smtClean="0"/>
              <a:t>, </a:t>
            </a:r>
          </a:p>
          <a:p>
            <a:pPr marL="0" indent="0" algn="ctr">
              <a:buNone/>
            </a:pPr>
            <a:r>
              <a:rPr lang="ru-RU" dirty="0" smtClean="0"/>
              <a:t>классный руководитель 5 «а» класса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1"/>
            <a:ext cx="1906587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4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Звание Героя Советского Союза присвоено посмертно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8092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93" y="5050711"/>
            <a:ext cx="953294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4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44016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Слово «герой</a:t>
            </a:r>
            <a:r>
              <a:rPr lang="ru-RU" b="1" dirty="0">
                <a:solidFill>
                  <a:srgbClr val="0070C0"/>
                </a:solidFill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ришло из Древней </a:t>
            </a:r>
            <a:r>
              <a:rPr lang="ru-RU" dirty="0"/>
              <a:t>Греции,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защитник», «хранитель».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93" y="5050711"/>
            <a:ext cx="953294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 словаре С.И. Ожегова: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Герой – </a:t>
            </a:r>
            <a:r>
              <a:rPr lang="ru-RU" dirty="0" smtClean="0"/>
              <a:t>это</a:t>
            </a:r>
            <a:r>
              <a:rPr lang="ru-RU" b="1" dirty="0" smtClean="0"/>
              <a:t> </a:t>
            </a:r>
            <a:r>
              <a:rPr lang="ru-RU" dirty="0" smtClean="0"/>
              <a:t>выдающийся </a:t>
            </a:r>
            <a:r>
              <a:rPr lang="ru-RU" dirty="0"/>
              <a:t>своей храбростью, доблестью, самоотверженностью человек, совершающий </a:t>
            </a:r>
            <a:r>
              <a:rPr lang="ru-RU" dirty="0" smtClean="0"/>
              <a:t>подвиги.</a:t>
            </a:r>
          </a:p>
          <a:p>
            <a:pPr marL="0" indent="0">
              <a:buNone/>
            </a:pPr>
            <a:r>
              <a:rPr lang="ru-RU" b="1" dirty="0"/>
              <a:t>Подвиг</a:t>
            </a:r>
            <a:r>
              <a:rPr lang="ru-RU" dirty="0"/>
              <a:t> – это самоотверженный героический поступок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Героизм</a:t>
            </a:r>
            <a:r>
              <a:rPr lang="ru-RU" dirty="0"/>
              <a:t> </a:t>
            </a:r>
            <a:r>
              <a:rPr lang="ru-RU" dirty="0" smtClean="0"/>
              <a:t>- совершение самоотверженного героического </a:t>
            </a:r>
            <a:r>
              <a:rPr lang="ru-RU" dirty="0"/>
              <a:t>поступка или </a:t>
            </a:r>
            <a:r>
              <a:rPr lang="ru-RU" dirty="0" smtClean="0"/>
              <a:t>подвига.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93" y="5050711"/>
            <a:ext cx="953294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80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Игра-тренинг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«</a:t>
            </a:r>
            <a:r>
              <a:rPr lang="ru-RU" b="1" dirty="0">
                <a:solidFill>
                  <a:srgbClr val="0070C0"/>
                </a:solidFill>
              </a:rPr>
              <a:t>Надпись на камне и песке»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Герой 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 smtClean="0"/>
              <a:t>мужественный</a:t>
            </a:r>
            <a:r>
              <a:rPr lang="ru-RU" sz="3200" dirty="0"/>
              <a:t>, 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стойкий</a:t>
            </a:r>
            <a:r>
              <a:rPr lang="ru-RU" sz="3200" dirty="0"/>
              <a:t>, 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самоотверженный</a:t>
            </a:r>
            <a:r>
              <a:rPr lang="ru-RU" sz="3200" dirty="0"/>
              <a:t>, 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решительный</a:t>
            </a:r>
            <a:r>
              <a:rPr lang="ru-RU" sz="3200" dirty="0"/>
              <a:t>, 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уверенный</a:t>
            </a:r>
            <a:r>
              <a:rPr lang="ru-RU" sz="3200" dirty="0"/>
              <a:t>, 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бескорыстный, </a:t>
            </a:r>
          </a:p>
          <a:p>
            <a:pPr marL="0" indent="0" algn="ctr">
              <a:buNone/>
            </a:pPr>
            <a:r>
              <a:rPr lang="ru-RU" sz="3200" dirty="0"/>
              <a:t>д</a:t>
            </a:r>
            <a:r>
              <a:rPr lang="ru-RU" sz="3200" dirty="0" smtClean="0"/>
              <a:t>облестный. </a:t>
            </a: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Трус 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/>
              <a:t>подлый,</a:t>
            </a:r>
          </a:p>
          <a:p>
            <a:pPr marL="0" indent="0" algn="ctr">
              <a:buNone/>
            </a:pPr>
            <a:r>
              <a:rPr lang="ru-RU" sz="3200" dirty="0" smtClean="0"/>
              <a:t>лживый,</a:t>
            </a:r>
          </a:p>
          <a:p>
            <a:pPr marL="0" indent="0" algn="ctr">
              <a:buNone/>
            </a:pPr>
            <a:r>
              <a:rPr lang="ru-RU" sz="3200" dirty="0"/>
              <a:t>злобный</a:t>
            </a:r>
            <a:r>
              <a:rPr lang="ru-RU" sz="3200" dirty="0" smtClean="0"/>
              <a:t>,</a:t>
            </a:r>
          </a:p>
          <a:p>
            <a:pPr marL="0" indent="0" algn="ctr">
              <a:buNone/>
            </a:pPr>
            <a:r>
              <a:rPr lang="ru-RU" sz="3200" dirty="0"/>
              <a:t>равнодушный</a:t>
            </a:r>
            <a:r>
              <a:rPr lang="ru-RU" sz="3200" dirty="0" smtClean="0"/>
              <a:t>,</a:t>
            </a:r>
          </a:p>
          <a:p>
            <a:pPr marL="0" indent="0" algn="ctr">
              <a:buNone/>
            </a:pPr>
            <a:r>
              <a:rPr lang="ru-RU" sz="3200" dirty="0"/>
              <a:t>грубый</a:t>
            </a:r>
            <a:r>
              <a:rPr lang="ru-RU" sz="3200" dirty="0" smtClean="0"/>
              <a:t>,</a:t>
            </a:r>
          </a:p>
          <a:p>
            <a:pPr marL="0" indent="0" algn="ctr">
              <a:buNone/>
            </a:pPr>
            <a:r>
              <a:rPr lang="ru-RU" sz="3200" dirty="0"/>
              <a:t>завистливый</a:t>
            </a:r>
            <a:r>
              <a:rPr lang="ru-RU" sz="3200" dirty="0" smtClean="0"/>
              <a:t>,</a:t>
            </a:r>
          </a:p>
          <a:p>
            <a:pPr marL="0" indent="0" algn="ctr">
              <a:buNone/>
            </a:pPr>
            <a:r>
              <a:rPr lang="ru-RU" sz="3200" dirty="0"/>
              <a:t>мстительный.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93" y="5050711"/>
            <a:ext cx="953294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5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70C0"/>
                </a:solidFill>
              </a:rPr>
              <a:t>Физминутка</a:t>
            </a:r>
            <a:r>
              <a:rPr lang="ru-RU" b="1" dirty="0">
                <a:solidFill>
                  <a:srgbClr val="0070C0"/>
                </a:solidFill>
              </a:rPr>
              <a:t> «Я часть великой </a:t>
            </a:r>
            <a:r>
              <a:rPr lang="ru-RU" b="1" dirty="0" smtClean="0">
                <a:solidFill>
                  <a:srgbClr val="0070C0"/>
                </a:solidFill>
              </a:rPr>
              <a:t>Российской </a:t>
            </a:r>
            <a:r>
              <a:rPr lang="ru-RU" b="1" dirty="0">
                <a:solidFill>
                  <a:srgbClr val="0070C0"/>
                </a:solidFill>
              </a:rPr>
              <a:t>армии»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Пехота </a:t>
            </a:r>
            <a:r>
              <a:rPr lang="ru-RU" dirty="0"/>
              <a:t>– </a:t>
            </a:r>
            <a:r>
              <a:rPr lang="ru-RU" dirty="0" smtClean="0"/>
              <a:t>шагает</a:t>
            </a:r>
            <a:r>
              <a:rPr lang="ru-RU" dirty="0"/>
              <a:t>,</a:t>
            </a:r>
          </a:p>
          <a:p>
            <a:r>
              <a:rPr lang="ru-RU" dirty="0"/>
              <a:t>Матросы – плавают, </a:t>
            </a:r>
          </a:p>
          <a:p>
            <a:r>
              <a:rPr lang="ru-RU" dirty="0"/>
              <a:t>Летчики – летают,</a:t>
            </a:r>
          </a:p>
          <a:p>
            <a:r>
              <a:rPr lang="ru-RU" dirty="0"/>
              <a:t>Космонавты – </a:t>
            </a:r>
            <a:r>
              <a:rPr lang="ru-RU" dirty="0" err="1"/>
              <a:t>взмываются</a:t>
            </a:r>
            <a:r>
              <a:rPr lang="ru-RU" dirty="0"/>
              <a:t>  вверх,</a:t>
            </a:r>
          </a:p>
          <a:p>
            <a:r>
              <a:rPr lang="ru-RU" dirty="0"/>
              <a:t>Подводники – ныряют,</a:t>
            </a:r>
          </a:p>
          <a:p>
            <a:r>
              <a:rPr lang="ru-RU" dirty="0"/>
              <a:t>Пулеметчики – стреляют,</a:t>
            </a:r>
          </a:p>
          <a:p>
            <a:r>
              <a:rPr lang="ru-RU" dirty="0"/>
              <a:t>Снайперы – попадают в цель.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93" y="5050711"/>
            <a:ext cx="953294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2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Правила Г</a:t>
            </a:r>
            <a:r>
              <a:rPr lang="ru-RU" b="1" dirty="0" smtClean="0">
                <a:solidFill>
                  <a:srgbClr val="0070C0"/>
                </a:solidFill>
              </a:rPr>
              <a:t>ероя</a:t>
            </a:r>
            <a:r>
              <a:rPr lang="ru-RU" b="1" dirty="0">
                <a:solidFill>
                  <a:srgbClr val="0070C0"/>
                </a:solidFill>
              </a:rPr>
              <a:t>: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Помогать </a:t>
            </a:r>
            <a:r>
              <a:rPr lang="ru-RU" dirty="0"/>
              <a:t>людям, оказавшимся в беде. </a:t>
            </a:r>
          </a:p>
          <a:p>
            <a:pPr lvl="0"/>
            <a:r>
              <a:rPr lang="ru-RU" dirty="0"/>
              <a:t>Не </a:t>
            </a:r>
            <a:r>
              <a:rPr lang="ru-RU" dirty="0" smtClean="0"/>
              <a:t> </a:t>
            </a:r>
            <a:r>
              <a:rPr lang="ru-RU" dirty="0"/>
              <a:t>бояться трудностей. </a:t>
            </a:r>
          </a:p>
          <a:p>
            <a:pPr lvl="0"/>
            <a:r>
              <a:rPr lang="ru-RU" dirty="0"/>
              <a:t>Быть примером для остальных</a:t>
            </a:r>
            <a:r>
              <a:rPr lang="ru-RU" dirty="0" smtClean="0"/>
              <a:t>.</a:t>
            </a:r>
          </a:p>
          <a:p>
            <a:pPr lvl="0"/>
            <a:r>
              <a:rPr lang="ru-RU" dirty="0"/>
              <a:t>Уметь находить выход из трудной ситуации и принять верное </a:t>
            </a:r>
            <a:r>
              <a:rPr lang="ru-RU" dirty="0" smtClean="0"/>
              <a:t>решение, попасть в цель, как снайперы. </a:t>
            </a:r>
          </a:p>
          <a:p>
            <a:pPr lvl="0"/>
            <a:r>
              <a:rPr lang="ru-RU" dirty="0" smtClean="0"/>
              <a:t>Анализировать </a:t>
            </a:r>
            <a:r>
              <a:rPr lang="ru-RU" dirty="0"/>
              <a:t>свои поступки, каждый прожитый день.</a:t>
            </a:r>
          </a:p>
          <a:p>
            <a:pPr lvl="0"/>
            <a:r>
              <a:rPr lang="ru-RU" dirty="0"/>
              <a:t>Работать над собой, развивать всё самое лучшее в себе, готовить себя к экстремальным ситуациям, к подвигу</a:t>
            </a:r>
            <a:r>
              <a:rPr lang="ru-RU" dirty="0" smtClean="0"/>
              <a:t>.</a:t>
            </a:r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93" y="5050711"/>
            <a:ext cx="953294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7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>
                <a:solidFill>
                  <a:srgbClr val="0070C0"/>
                </a:solidFill>
              </a:rPr>
              <a:t>Т</a:t>
            </a:r>
            <a:r>
              <a:rPr lang="ru-RU" sz="8800" b="1" dirty="0" smtClean="0">
                <a:solidFill>
                  <a:srgbClr val="0070C0"/>
                </a:solidFill>
              </a:rPr>
              <a:t>ы Герой!</a:t>
            </a:r>
            <a:endParaRPr lang="ru-RU" sz="88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395287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93" y="5050711"/>
            <a:ext cx="953294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9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Рефлексия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26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93" y="5050711"/>
            <a:ext cx="953294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47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Решение </a:t>
            </a:r>
            <a:r>
              <a:rPr lang="ru-RU" b="1" dirty="0" smtClean="0">
                <a:solidFill>
                  <a:srgbClr val="0070C0"/>
                </a:solidFill>
              </a:rPr>
              <a:t>ситуации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3 </a:t>
            </a:r>
            <a:r>
              <a:rPr lang="ru-RU" dirty="0"/>
              <a:t>мальчика жарким июльским днем пришли к речке, чтобы искупаться. Вдруг увидели, что тонут  мальчик и девочка</a:t>
            </a:r>
            <a:r>
              <a:rPr lang="ru-RU" dirty="0" smtClean="0"/>
              <a:t>. Два мальчика, не раздумывая,  …. Третий </a:t>
            </a:r>
            <a:r>
              <a:rPr lang="ru-RU" dirty="0"/>
              <a:t>остался на берегу, испугавшись от случившегося.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Как поступили два мальчика?</a:t>
            </a:r>
          </a:p>
          <a:p>
            <a:r>
              <a:rPr lang="ru-RU" dirty="0" smtClean="0"/>
              <a:t>Правильно ли они поступили?</a:t>
            </a:r>
          </a:p>
          <a:p>
            <a:r>
              <a:rPr lang="ru-RU" dirty="0" smtClean="0"/>
              <a:t>Кто они?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93" y="5050711"/>
            <a:ext cx="953294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5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Виктор Михайлович Васнецов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93" y="5050711"/>
            <a:ext cx="953294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29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039979"/>
            <a:ext cx="953294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7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05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93" y="5050711"/>
            <a:ext cx="953294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3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День Героев Отечества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России отмечается </a:t>
            </a:r>
            <a:r>
              <a:rPr lang="ru-RU" dirty="0" smtClean="0"/>
              <a:t>9 декабря.</a:t>
            </a:r>
          </a:p>
          <a:p>
            <a:r>
              <a:rPr lang="ru-RU" dirty="0" smtClean="0"/>
              <a:t>Был установлен в </a:t>
            </a:r>
            <a:r>
              <a:rPr lang="ru-RU" dirty="0"/>
              <a:t>2007 году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Дань уважения героям, получившим </a:t>
            </a:r>
            <a:r>
              <a:rPr lang="ru-RU" b="1" dirty="0" smtClean="0">
                <a:solidFill>
                  <a:srgbClr val="0070C0"/>
                </a:solidFill>
              </a:rPr>
              <a:t>высокие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звания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Герой Советского Союза,</a:t>
            </a:r>
          </a:p>
          <a:p>
            <a:r>
              <a:rPr lang="ru-RU" dirty="0" smtClean="0"/>
              <a:t>Герой России,</a:t>
            </a:r>
          </a:p>
          <a:p>
            <a:r>
              <a:rPr lang="ru-RU" dirty="0" smtClean="0"/>
              <a:t>Кавалер ордена Святого </a:t>
            </a:r>
            <a:r>
              <a:rPr lang="ru-RU" dirty="0"/>
              <a:t>Георгия, </a:t>
            </a:r>
            <a:endParaRPr lang="ru-RU" dirty="0" smtClean="0"/>
          </a:p>
          <a:p>
            <a:r>
              <a:rPr lang="ru-RU" dirty="0"/>
              <a:t>К</a:t>
            </a:r>
            <a:r>
              <a:rPr lang="ru-RU" dirty="0" smtClean="0"/>
              <a:t>авалер </a:t>
            </a:r>
            <a:r>
              <a:rPr lang="ru-RU" dirty="0"/>
              <a:t>ордена </a:t>
            </a:r>
            <a:r>
              <a:rPr lang="ru-RU" dirty="0" smtClean="0"/>
              <a:t>Славы.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93" y="5050711"/>
            <a:ext cx="953294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2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Похожие праздники: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23 февраля </a:t>
            </a:r>
            <a:r>
              <a:rPr lang="ru-RU" dirty="0" smtClean="0"/>
              <a:t>- День защитника Отечества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9 мая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- День Победы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29 июня </a:t>
            </a:r>
            <a:r>
              <a:rPr lang="ru-RU" dirty="0" smtClean="0"/>
              <a:t>- День </a:t>
            </a:r>
            <a:r>
              <a:rPr lang="ru-RU" dirty="0"/>
              <a:t>партизан и подпольщиков в </a:t>
            </a:r>
            <a:r>
              <a:rPr lang="ru-RU" dirty="0" smtClean="0"/>
              <a:t>России,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22 июня </a:t>
            </a:r>
            <a:r>
              <a:rPr lang="ru-RU" dirty="0" smtClean="0"/>
              <a:t>-  День </a:t>
            </a:r>
            <a:r>
              <a:rPr lang="ru-RU" dirty="0"/>
              <a:t>памяти и скорби (</a:t>
            </a:r>
            <a:r>
              <a:rPr lang="ru-RU" dirty="0" smtClean="0"/>
              <a:t>день </a:t>
            </a:r>
            <a:r>
              <a:rPr lang="ru-RU" dirty="0"/>
              <a:t>начала Великой Отечественной </a:t>
            </a:r>
            <a:r>
              <a:rPr lang="ru-RU" dirty="0" smtClean="0"/>
              <a:t>войны).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93" y="5050711"/>
            <a:ext cx="953294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5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Звание Героя Советского Союза присвоено посмертно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3538"/>
            <a:ext cx="8280920" cy="467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93" y="5050711"/>
            <a:ext cx="953294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0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8208911" cy="609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93" y="5050711"/>
            <a:ext cx="953294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9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358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Мастер-класс в формате  «Разговоры о важном»</vt:lpstr>
      <vt:lpstr>Решение ситуации </vt:lpstr>
      <vt:lpstr>Виктор Михайлович Васнецов</vt:lpstr>
      <vt:lpstr>Презентация PowerPoint</vt:lpstr>
      <vt:lpstr>Презентация PowerPoint</vt:lpstr>
      <vt:lpstr>День Героев Отечества</vt:lpstr>
      <vt:lpstr>Похожие праздники:</vt:lpstr>
      <vt:lpstr>Звание Героя Советского Союза присвоено посмертно</vt:lpstr>
      <vt:lpstr>Презентация PowerPoint</vt:lpstr>
      <vt:lpstr>Звание Героя Советского Союза присвоено посмертно</vt:lpstr>
      <vt:lpstr>Слово «герой»</vt:lpstr>
      <vt:lpstr>В словаре С.И. Ожегова: </vt:lpstr>
      <vt:lpstr>Игра-тренинг  «Надпись на камне и песке» </vt:lpstr>
      <vt:lpstr>Физминутка «Я часть великой Российской армии» </vt:lpstr>
      <vt:lpstr>Правила Героя: </vt:lpstr>
      <vt:lpstr>Презентация PowerPoint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24</cp:revision>
  <dcterms:created xsi:type="dcterms:W3CDTF">2023-03-21T03:55:47Z</dcterms:created>
  <dcterms:modified xsi:type="dcterms:W3CDTF">2023-03-31T12:16:09Z</dcterms:modified>
</cp:coreProperties>
</file>