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</p:sldMasterIdLst>
  <p:notesMasterIdLst>
    <p:notesMasterId r:id="rId102"/>
  </p:notesMasterIdLst>
  <p:sldIdLst>
    <p:sldId id="337" r:id="rId2"/>
    <p:sldId id="33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10" r:id="rId51"/>
    <p:sldId id="311" r:id="rId52"/>
    <p:sldId id="312" r:id="rId53"/>
    <p:sldId id="313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4" r:id="rId63"/>
    <p:sldId id="325" r:id="rId64"/>
    <p:sldId id="326" r:id="rId65"/>
    <p:sldId id="327" r:id="rId66"/>
    <p:sldId id="328" r:id="rId67"/>
    <p:sldId id="329" r:id="rId68"/>
    <p:sldId id="330" r:id="rId69"/>
    <p:sldId id="331" r:id="rId70"/>
    <p:sldId id="332" r:id="rId71"/>
    <p:sldId id="333" r:id="rId72"/>
    <p:sldId id="336" r:id="rId73"/>
    <p:sldId id="335" r:id="rId74"/>
    <p:sldId id="359" r:id="rId75"/>
    <p:sldId id="360" r:id="rId76"/>
    <p:sldId id="361" r:id="rId77"/>
    <p:sldId id="362" r:id="rId78"/>
    <p:sldId id="363" r:id="rId79"/>
    <p:sldId id="364" r:id="rId80"/>
    <p:sldId id="368" r:id="rId81"/>
    <p:sldId id="365" r:id="rId82"/>
    <p:sldId id="366" r:id="rId83"/>
    <p:sldId id="367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49" r:id="rId92"/>
    <p:sldId id="350" r:id="rId93"/>
    <p:sldId id="351" r:id="rId94"/>
    <p:sldId id="357" r:id="rId95"/>
    <p:sldId id="352" r:id="rId96"/>
    <p:sldId id="353" r:id="rId97"/>
    <p:sldId id="354" r:id="rId98"/>
    <p:sldId id="355" r:id="rId99"/>
    <p:sldId id="356" r:id="rId100"/>
    <p:sldId id="340" r:id="rId101"/>
  </p:sldIdLst>
  <p:sldSz cx="18288000" cy="10287000"/>
  <p:notesSz cx="6858000" cy="9144000"/>
  <p:embeddedFontLst>
    <p:embeddedFont>
      <p:font typeface="Comic Sans MS" panose="030F0702030302020204" pitchFamily="66" charset="0"/>
      <p:regular r:id="rId103"/>
      <p:bold r:id="rId104"/>
    </p:embeddedFont>
    <p:embeddedFont>
      <p:font typeface="Chewy" panose="020B0604020202020204" charset="0"/>
      <p:regular r:id="rId105"/>
    </p:embeddedFont>
    <p:embeddedFont>
      <p:font typeface="Brush Script MT" panose="03060802040406070304" pitchFamily="66" charset="0"/>
      <p:italic r:id="rId106"/>
    </p:embeddedFont>
    <p:embeddedFont>
      <p:font typeface="Rage Italic" panose="03070502040507070304" pitchFamily="66" charset="0"/>
      <p:regular r:id="rId107"/>
    </p:embeddedFont>
    <p:embeddedFont>
      <p:font typeface="Tahoma" panose="020B0604030504040204" pitchFamily="34" charset="0"/>
      <p:regular r:id="rId108"/>
      <p:bold r:id="rId109"/>
    </p:embeddedFont>
    <p:embeddedFont>
      <p:font typeface="Franklin Gothic Book" panose="020B0503020102020204" pitchFamily="34" charset="0"/>
      <p:regular r:id="rId110"/>
      <p:italic r:id="rId111"/>
    </p:embeddedFont>
    <p:embeddedFont>
      <p:font typeface="Bodoni MT Poster Compressed" panose="02070706080601050204" pitchFamily="18" charset="0"/>
      <p:regular r:id="rId112"/>
    </p:embeddedFont>
    <p:embeddedFont>
      <p:font typeface="Helvetica" panose="020B0604020202020204" pitchFamily="34" charset="0"/>
      <p:regular r:id="rId113"/>
      <p:bold r:id="rId114"/>
      <p:italic r:id="rId115"/>
      <p:boldItalic r:id="rId116"/>
    </p:embeddedFont>
    <p:embeddedFont>
      <p:font typeface="Georgia" panose="02040502050405020303" pitchFamily="18" charset="0"/>
      <p:regular r:id="rId117"/>
      <p:bold r:id="rId118"/>
      <p:italic r:id="rId119"/>
      <p:boldItalic r:id="rId120"/>
    </p:embeddedFont>
    <p:embeddedFont>
      <p:font typeface="Monotype Corsiva" panose="03010101010201010101" pitchFamily="66" charset="0"/>
      <p:italic r:id="rId121"/>
    </p:embeddedFont>
    <p:embeddedFont>
      <p:font typeface="Calibri" panose="020F0502020204030204" pitchFamily="34" charset="0"/>
      <p:regular r:id="rId122"/>
      <p:bold r:id="rId123"/>
      <p:italic r:id="rId124"/>
      <p:boldItalic r:id="rId125"/>
    </p:embeddedFont>
    <p:embeddedFont>
      <p:font typeface="Constantia" panose="02030602050306030303" pitchFamily="18" charset="0"/>
      <p:regular r:id="rId126"/>
      <p:bold r:id="rId127"/>
      <p:italic r:id="rId128"/>
      <p:boldItalic r:id="rId129"/>
    </p:embeddedFont>
    <p:embeddedFont>
      <p:font typeface="Old English Text MT" panose="03040902040508030806" pitchFamily="66" charset="0"/>
      <p:regular r:id="rId130"/>
    </p:embeddedFont>
    <p:embeddedFont>
      <p:font typeface="Microsoft YaHei" panose="020B0503020204020204" pitchFamily="34" charset="-122"/>
      <p:regular r:id="rId131"/>
      <p:bold r:id="rId132"/>
    </p:embeddedFont>
    <p:embeddedFont>
      <p:font typeface="Century" panose="02040604050505020304" pitchFamily="18" charset="0"/>
      <p:regular r:id="rId133"/>
    </p:embeddedFont>
    <p:embeddedFont>
      <p:font typeface="Microsoft Sans Serif" panose="020B0604020202020204" pitchFamily="34" charset="0"/>
      <p:regular r:id="rId1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86763" autoAdjust="0"/>
  </p:normalViewPr>
  <p:slideViewPr>
    <p:cSldViewPr>
      <p:cViewPr>
        <p:scale>
          <a:sx n="51" d="100"/>
          <a:sy n="51" d="100"/>
        </p:scale>
        <p:origin x="-642" y="-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15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10.fntdata"/><Relationship Id="rId133" Type="http://schemas.openxmlformats.org/officeDocument/2006/relationships/font" Target="fonts/font31.fntdata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font" Target="fonts/font5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123" Type="http://schemas.openxmlformats.org/officeDocument/2006/relationships/font" Target="fonts/font21.fntdata"/><Relationship Id="rId128" Type="http://schemas.openxmlformats.org/officeDocument/2006/relationships/font" Target="fonts/font26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font" Target="fonts/font3.fntdata"/><Relationship Id="rId113" Type="http://schemas.openxmlformats.org/officeDocument/2006/relationships/font" Target="fonts/font11.fntdata"/><Relationship Id="rId118" Type="http://schemas.openxmlformats.org/officeDocument/2006/relationships/font" Target="fonts/font16.fntdata"/><Relationship Id="rId126" Type="http://schemas.openxmlformats.org/officeDocument/2006/relationships/font" Target="fonts/font24.fntdata"/><Relationship Id="rId134" Type="http://schemas.openxmlformats.org/officeDocument/2006/relationships/font" Target="fonts/font3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1.fntdata"/><Relationship Id="rId108" Type="http://schemas.openxmlformats.org/officeDocument/2006/relationships/font" Target="fonts/font6.fntdata"/><Relationship Id="rId116" Type="http://schemas.openxmlformats.org/officeDocument/2006/relationships/font" Target="fonts/font14.fntdata"/><Relationship Id="rId124" Type="http://schemas.openxmlformats.org/officeDocument/2006/relationships/font" Target="fonts/font22.fntdata"/><Relationship Id="rId129" Type="http://schemas.openxmlformats.org/officeDocument/2006/relationships/font" Target="fonts/font27.fntdata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font" Target="fonts/font9.fntdata"/><Relationship Id="rId132" Type="http://schemas.openxmlformats.org/officeDocument/2006/relationships/font" Target="fonts/font3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4.fntdata"/><Relationship Id="rId114" Type="http://schemas.openxmlformats.org/officeDocument/2006/relationships/font" Target="fonts/font12.fntdata"/><Relationship Id="rId119" Type="http://schemas.openxmlformats.org/officeDocument/2006/relationships/font" Target="fonts/font17.fntdata"/><Relationship Id="rId127" Type="http://schemas.openxmlformats.org/officeDocument/2006/relationships/font" Target="fonts/font2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20.fntdata"/><Relationship Id="rId130" Type="http://schemas.openxmlformats.org/officeDocument/2006/relationships/font" Target="fonts/font28.fntdata"/><Relationship Id="rId13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7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font" Target="fonts/font2.fntdata"/><Relationship Id="rId120" Type="http://schemas.openxmlformats.org/officeDocument/2006/relationships/font" Target="fonts/font18.fntdata"/><Relationship Id="rId125" Type="http://schemas.openxmlformats.org/officeDocument/2006/relationships/font" Target="fonts/font23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8.fntdata"/><Relationship Id="rId115" Type="http://schemas.openxmlformats.org/officeDocument/2006/relationships/font" Target="fonts/font13.fntdata"/><Relationship Id="rId131" Type="http://schemas.openxmlformats.org/officeDocument/2006/relationships/font" Target="fonts/font29.fntdata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F4DF7-9746-48EF-8B2E-CED008F9AEAD}" type="datetimeFigureOut">
              <a:rPr lang="ru-RU" smtClean="0"/>
              <a:t>31.01.2023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154965-0965-473B-AD8B-9EF7BC4CC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951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8288000" cy="10287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1783643" y="8426661"/>
            <a:ext cx="14765870" cy="805815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79905" y="1525485"/>
            <a:ext cx="14359466" cy="724746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981201" y="1514476"/>
            <a:ext cx="14359466" cy="7247465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1539043" y="1053104"/>
            <a:ext cx="1135662" cy="851745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15852598" y="982848"/>
            <a:ext cx="850392" cy="113385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4402" y="2692403"/>
            <a:ext cx="11446936" cy="2742135"/>
          </a:xfrm>
        </p:spPr>
        <p:txBody>
          <a:bodyPr anchor="b">
            <a:normAutofit/>
          </a:bodyPr>
          <a:lstStyle>
            <a:lvl1pPr>
              <a:defRPr sz="86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54401" y="5604933"/>
            <a:ext cx="11424358" cy="2286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81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541353" y="8036389"/>
            <a:ext cx="2427642" cy="547688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8089" y="8036389"/>
            <a:ext cx="10069690" cy="54768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427861" y="8036389"/>
            <a:ext cx="1108046" cy="547688"/>
          </a:xfrm>
        </p:spPr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3" y="1388536"/>
            <a:ext cx="2861734" cy="7145867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6443" y="1659469"/>
            <a:ext cx="10357558" cy="66040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idx="1"/>
          </p:nvPr>
        </p:nvSpPr>
        <p:spPr>
          <a:xfrm>
            <a:off x="1790700" y="3133725"/>
            <a:ext cx="14716125" cy="6029325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38857" y="9801225"/>
            <a:ext cx="411481" cy="3905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73189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9958" y="3359146"/>
            <a:ext cx="12508088" cy="2043113"/>
          </a:xfrm>
        </p:spPr>
        <p:txBody>
          <a:bodyPr anchor="b"/>
          <a:lstStyle>
            <a:lvl1pPr algn="ctr">
              <a:defRPr sz="71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2535" y="5588002"/>
            <a:ext cx="12462934" cy="1964267"/>
          </a:xfrm>
        </p:spPr>
        <p:txBody>
          <a:bodyPr anchor="t"/>
          <a:lstStyle>
            <a:lvl1pPr marL="0" indent="0" algn="ctr">
              <a:buNone/>
              <a:defRPr sz="3600">
                <a:solidFill>
                  <a:schemeClr val="tx2"/>
                </a:solidFill>
              </a:defRPr>
            </a:lvl1pPr>
            <a:lvl2pPr marL="81642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844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26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68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11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53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95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37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596896" y="3182111"/>
            <a:ext cx="6400800" cy="54041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9326880" y="3178970"/>
            <a:ext cx="6400800" cy="540781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5739" y="3183468"/>
            <a:ext cx="5879042" cy="1230312"/>
          </a:xfrm>
        </p:spPr>
        <p:txBody>
          <a:bodyPr anchor="b">
            <a:normAutofit/>
          </a:bodyPr>
          <a:lstStyle>
            <a:lvl1pPr marL="0" indent="0" algn="ctr">
              <a:buNone/>
              <a:defRPr sz="3600" b="1">
                <a:solidFill>
                  <a:schemeClr val="tx2"/>
                </a:solidFill>
              </a:defRPr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821338" y="3183467"/>
            <a:ext cx="5888736" cy="1234440"/>
          </a:xfrm>
        </p:spPr>
        <p:txBody>
          <a:bodyPr anchor="b">
            <a:normAutofit/>
          </a:bodyPr>
          <a:lstStyle>
            <a:lvl1pPr marL="0" indent="0" algn="ctr">
              <a:buNone/>
              <a:defRPr sz="3600" b="1">
                <a:solidFill>
                  <a:schemeClr val="tx2"/>
                </a:solidFill>
              </a:defRPr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2596896" y="4416552"/>
            <a:ext cx="6455664" cy="416966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9290302" y="4417220"/>
            <a:ext cx="6455664" cy="416966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8288000" cy="10287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1264355" y="9087057"/>
            <a:ext cx="15443202" cy="805815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8937745" y="907745"/>
            <a:ext cx="7577882" cy="8583444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8942833" y="905256"/>
            <a:ext cx="7577882" cy="8583444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1498409" y="865302"/>
            <a:ext cx="7577882" cy="8583444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1499617" y="864108"/>
            <a:ext cx="7577882" cy="8583444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4742213" y="440930"/>
            <a:ext cx="1135662" cy="851745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12701026" y="358013"/>
            <a:ext cx="850392" cy="113385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2217953" y="3030064"/>
            <a:ext cx="6129654" cy="2254556"/>
          </a:xfrm>
        </p:spPr>
        <p:txBody>
          <a:bodyPr anchor="b">
            <a:normAutofit/>
          </a:bodyPr>
          <a:lstStyle>
            <a:lvl1pPr algn="ctr">
              <a:defRPr sz="43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9708582" y="1726490"/>
            <a:ext cx="6041584" cy="6938234"/>
          </a:xfrm>
        </p:spPr>
        <p:txBody>
          <a:bodyPr anchor="ctr"/>
          <a:lstStyle>
            <a:lvl1pPr>
              <a:defRPr sz="39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5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2296251" y="5435622"/>
            <a:ext cx="6097782" cy="3150600"/>
          </a:xfrm>
        </p:spPr>
        <p:txBody>
          <a:bodyPr>
            <a:normAutofit/>
          </a:bodyPr>
          <a:lstStyle>
            <a:lvl1pPr marL="0" indent="0" algn="ctr">
              <a:buNone/>
              <a:defRPr sz="29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12683397" y="8828509"/>
            <a:ext cx="2427642" cy="547688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829109" y="8743892"/>
            <a:ext cx="7045214" cy="54768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5114627" y="8845442"/>
            <a:ext cx="1108046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8288000" cy="10287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1264355" y="9087057"/>
            <a:ext cx="15443202" cy="805815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1498409" y="865302"/>
            <a:ext cx="7577882" cy="8583444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1490117" y="863654"/>
            <a:ext cx="7577882" cy="8583444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8937745" y="907745"/>
            <a:ext cx="7577882" cy="8583444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8929537" y="905880"/>
            <a:ext cx="7577882" cy="8583444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4742213" y="440930"/>
            <a:ext cx="1135662" cy="851745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12701026" y="358013"/>
            <a:ext cx="850392" cy="113385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2212848" y="3031236"/>
            <a:ext cx="6126480" cy="2249424"/>
          </a:xfrm>
        </p:spPr>
        <p:txBody>
          <a:bodyPr anchor="b">
            <a:normAutofit/>
          </a:bodyPr>
          <a:lstStyle>
            <a:lvl1pPr algn="ctr">
              <a:defRPr sz="43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9797231" y="1810908"/>
            <a:ext cx="5827726" cy="6809118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4300"/>
            </a:lvl1pPr>
            <a:lvl2pPr marL="816422" indent="0">
              <a:buNone/>
              <a:defRPr sz="5000"/>
            </a:lvl2pPr>
            <a:lvl3pPr marL="1632844" indent="0">
              <a:buNone/>
              <a:defRPr sz="4300"/>
            </a:lvl3pPr>
            <a:lvl4pPr marL="2449266" indent="0">
              <a:buNone/>
              <a:defRPr sz="3600"/>
            </a:lvl4pPr>
            <a:lvl5pPr marL="3265688" indent="0">
              <a:buNone/>
              <a:defRPr sz="3600"/>
            </a:lvl5pPr>
            <a:lvl6pPr marL="4082110" indent="0">
              <a:buNone/>
              <a:defRPr sz="3600"/>
            </a:lvl6pPr>
            <a:lvl7pPr marL="4898532" indent="0">
              <a:buNone/>
              <a:defRPr sz="3600"/>
            </a:lvl7pPr>
            <a:lvl8pPr marL="5714954" indent="0">
              <a:buNone/>
              <a:defRPr sz="3600"/>
            </a:lvl8pPr>
            <a:lvl9pPr marL="6531376" indent="0">
              <a:buNone/>
              <a:defRPr sz="36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2304288" y="5431536"/>
            <a:ext cx="6089904" cy="3154680"/>
          </a:xfrm>
        </p:spPr>
        <p:txBody>
          <a:bodyPr>
            <a:normAutofit/>
          </a:bodyPr>
          <a:lstStyle>
            <a:lvl1pPr marL="0" indent="0" algn="ctr">
              <a:buNone/>
              <a:defRPr sz="29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12691873" y="8833106"/>
            <a:ext cx="2427642" cy="547688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829139" y="8746556"/>
            <a:ext cx="6638086" cy="54768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5124179" y="8850040"/>
            <a:ext cx="1108046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8288000" cy="10287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1257301" y="9103995"/>
            <a:ext cx="15841982" cy="805815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463040" y="862965"/>
            <a:ext cx="15392400" cy="85725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463040" y="864108"/>
            <a:ext cx="15392400" cy="8572500"/>
          </a:xfrm>
          <a:prstGeom prst="rect">
            <a:avLst/>
          </a:prstGeom>
          <a:blipFill dpi="0" rotWithShape="1">
            <a:blip r:embed="rId14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1435684">
            <a:off x="1087483" y="409637"/>
            <a:ext cx="1135662" cy="851745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4096196">
            <a:off x="16371890" y="305513"/>
            <a:ext cx="850392" cy="1133856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0047" y="1226374"/>
            <a:ext cx="13930490" cy="1803728"/>
          </a:xfrm>
          <a:prstGeom prst="rect">
            <a:avLst/>
          </a:prstGeom>
        </p:spPr>
        <p:txBody>
          <a:bodyPr vert="horz" lIns="163284" tIns="81642" rIns="163284" bIns="8164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6081" y="3178885"/>
            <a:ext cx="12392810" cy="5405718"/>
          </a:xfrm>
          <a:prstGeom prst="rect">
            <a:avLst/>
          </a:prstGeom>
        </p:spPr>
        <p:txBody>
          <a:bodyPr vert="horz" lIns="163284" tIns="81642" rIns="163284" bIns="81642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909177" y="8713729"/>
            <a:ext cx="2427642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r">
              <a:defRPr sz="21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28802" y="8713729"/>
            <a:ext cx="11080376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l">
              <a:defRPr sz="25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340405" y="8713729"/>
            <a:ext cx="1108046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r">
              <a:defRPr sz="25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1632844" rtl="0" eaLnBrk="1" latinLnBrk="0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9853" indent="-489853" algn="l" defTabSz="1632844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142991" indent="-489853" algn="l" defTabSz="1632844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44" indent="-408211" algn="l" defTabSz="1632844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982" indent="-408211" algn="l" defTabSz="1632844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2939119" indent="-408211" algn="l" defTabSz="1632844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57" indent="-408211" algn="l" defTabSz="1632844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395" indent="-408211" algn="l" defTabSz="1632844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532" indent="-408211" algn="l" defTabSz="1632844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670" indent="-408211" algn="l" defTabSz="1632844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2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4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6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88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11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53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95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37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jpg"/><Relationship Id="rId10" Type="http://schemas.openxmlformats.org/officeDocument/2006/relationships/image" Target="../media/image52.sv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7" Type="http://schemas.openxmlformats.org/officeDocument/2006/relationships/image" Target="../media/image62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60.svg"/><Relationship Id="rId9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0" Type="http://schemas.openxmlformats.org/officeDocument/2006/relationships/image" Target="../media/image11.gif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21.sv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9.svg"/><Relationship Id="rId9" Type="http://schemas.openxmlformats.org/officeDocument/2006/relationships/image" Target="../media/image23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jpe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image" Target="../media/image95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gif"/><Relationship Id="rId3" Type="http://schemas.openxmlformats.org/officeDocument/2006/relationships/image" Target="../media/image2.svg"/><Relationship Id="rId12" Type="http://schemas.openxmlformats.org/officeDocument/2006/relationships/image" Target="../media/image3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9.png"/><Relationship Id="rId10" Type="http://schemas.openxmlformats.org/officeDocument/2006/relationships/image" Target="../media/image9.gif"/><Relationship Id="rId4" Type="http://schemas.openxmlformats.org/officeDocument/2006/relationships/image" Target="../media/image18.png"/><Relationship Id="rId9" Type="http://schemas.openxmlformats.org/officeDocument/2006/relationships/image" Target="../media/image29.svg"/><Relationship Id="rId14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8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4.svg"/><Relationship Id="rId3" Type="http://schemas.openxmlformats.org/officeDocument/2006/relationships/image" Target="../media/image2.svg"/><Relationship Id="rId7" Type="http://schemas.openxmlformats.org/officeDocument/2006/relationships/image" Target="../media/image29.svg"/><Relationship Id="rId12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gif"/><Relationship Id="rId10" Type="http://schemas.openxmlformats.org/officeDocument/2006/relationships/image" Target="../media/image33.sv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image" Target="../media/image2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jpeg"/><Relationship Id="rId3" Type="http://schemas.openxmlformats.org/officeDocument/2006/relationships/image" Target="../media/image23.png"/><Relationship Id="rId12" Type="http://schemas.openxmlformats.org/officeDocument/2006/relationships/image" Target="../media/image43.sv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18" Type="http://schemas.openxmlformats.org/officeDocument/2006/relationships/image" Target="../media/image138.jpeg"/><Relationship Id="rId3" Type="http://schemas.openxmlformats.org/officeDocument/2006/relationships/image" Target="../media/image124.png"/><Relationship Id="rId21" Type="http://schemas.openxmlformats.org/officeDocument/2006/relationships/image" Target="../media/image141.jpeg"/><Relationship Id="rId7" Type="http://schemas.openxmlformats.org/officeDocument/2006/relationships/image" Target="../media/image128.png"/><Relationship Id="rId12" Type="http://schemas.openxmlformats.org/officeDocument/2006/relationships/image" Target="../media/image133.jpeg"/><Relationship Id="rId17" Type="http://schemas.openxmlformats.org/officeDocument/2006/relationships/image" Target="../media/image137.jpeg"/><Relationship Id="rId2" Type="http://schemas.openxmlformats.org/officeDocument/2006/relationships/image" Target="../media/image123.jpeg"/><Relationship Id="rId16" Type="http://schemas.openxmlformats.org/officeDocument/2006/relationships/image" Target="../media/image136.jpeg"/><Relationship Id="rId20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5" Type="http://schemas.microsoft.com/office/2007/relationships/hdphoto" Target="../media/hdphoto1.wdp"/><Relationship Id="rId10" Type="http://schemas.openxmlformats.org/officeDocument/2006/relationships/image" Target="../media/image131.jpeg"/><Relationship Id="rId19" Type="http://schemas.openxmlformats.org/officeDocument/2006/relationships/image" Target="../media/image139.jpeg"/><Relationship Id="rId4" Type="http://schemas.openxmlformats.org/officeDocument/2006/relationships/image" Target="../media/image125.png"/><Relationship Id="rId9" Type="http://schemas.openxmlformats.org/officeDocument/2006/relationships/image" Target="../media/image130.png"/><Relationship Id="rId14" Type="http://schemas.openxmlformats.org/officeDocument/2006/relationships/image" Target="../media/image135.jpeg"/><Relationship Id="rId22" Type="http://schemas.openxmlformats.org/officeDocument/2006/relationships/image" Target="../media/image14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23.svg"/><Relationship Id="rId10" Type="http://schemas.openxmlformats.org/officeDocument/2006/relationships/image" Target="../media/image17.png"/><Relationship Id="rId9" Type="http://schemas.openxmlformats.org/officeDocument/2006/relationships/image" Target="../media/image8.sv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6.svg"/><Relationship Id="rId15" Type="http://schemas.openxmlformats.org/officeDocument/2006/relationships/image" Target="../media/image29.jpg"/><Relationship Id="rId14" Type="http://schemas.openxmlformats.org/officeDocument/2006/relationships/image" Target="../media/image52.sv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2.jpg"/><Relationship Id="rId3" Type="http://schemas.openxmlformats.org/officeDocument/2006/relationships/image" Target="../media/image35.svg"/><Relationship Id="rId7" Type="http://schemas.openxmlformats.org/officeDocument/2006/relationships/image" Target="../media/image29.svg"/><Relationship Id="rId12" Type="http://schemas.openxmlformats.org/officeDocument/2006/relationships/image" Target="../media/image9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54.svg"/><Relationship Id="rId5" Type="http://schemas.openxmlformats.org/officeDocument/2006/relationships/image" Target="../media/image2.svg"/><Relationship Id="rId10" Type="http://schemas.openxmlformats.org/officeDocument/2006/relationships/image" Target="../media/image31.png"/><Relationship Id="rId4" Type="http://schemas.openxmlformats.org/officeDocument/2006/relationships/image" Target="../media/image12.png"/><Relationship Id="rId9" Type="http://schemas.openxmlformats.org/officeDocument/2006/relationships/image" Target="../media/image31.sv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om\Desktop\9010a462dd5ba66ec279fdc172b025e5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79140"/>
            <a:ext cx="14859000" cy="55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om\Desktop\VQOXd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976" y="5461000"/>
            <a:ext cx="7670800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502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271817">
            <a:off x="-533194" y="-539485"/>
            <a:ext cx="7315200" cy="232756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624295"/>
            <a:ext cx="7515225" cy="886260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057400" y="1096238"/>
            <a:ext cx="6172200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3 поколение</a:t>
            </a:r>
            <a:r>
              <a:rPr lang="ru-RU" sz="4000" dirty="0" smtClean="0"/>
              <a:t>:</a:t>
            </a:r>
          </a:p>
          <a:p>
            <a:r>
              <a:rPr lang="ru-RU" sz="4000" dirty="0" err="1" smtClean="0"/>
              <a:t>Ооржак</a:t>
            </a:r>
            <a:r>
              <a:rPr lang="ru-RU" sz="4000" dirty="0" smtClean="0"/>
              <a:t> </a:t>
            </a:r>
            <a:r>
              <a:rPr lang="ru-RU" sz="4000" dirty="0" err="1" smtClean="0"/>
              <a:t>Чейнеш</a:t>
            </a:r>
            <a:r>
              <a:rPr lang="ru-RU" sz="4000" dirty="0" smtClean="0"/>
              <a:t> </a:t>
            </a:r>
            <a:r>
              <a:rPr lang="ru-RU" sz="4000" dirty="0" err="1" smtClean="0"/>
              <a:t>Амуровна</a:t>
            </a:r>
            <a:r>
              <a:rPr lang="ru-RU" sz="4000" dirty="0" smtClean="0"/>
              <a:t>, дочь </a:t>
            </a:r>
            <a:r>
              <a:rPr lang="ru-RU" sz="4000" dirty="0" err="1" smtClean="0"/>
              <a:t>Ооржак</a:t>
            </a:r>
            <a:r>
              <a:rPr lang="ru-RU" sz="4000" dirty="0" smtClean="0"/>
              <a:t> Арины Кок-</a:t>
            </a:r>
            <a:r>
              <a:rPr lang="ru-RU" sz="4000" dirty="0" err="1" smtClean="0"/>
              <a:t>ооловны</a:t>
            </a:r>
            <a:r>
              <a:rPr lang="ru-RU" sz="4000" dirty="0" smtClean="0"/>
              <a:t>. </a:t>
            </a:r>
            <a:r>
              <a:rPr lang="ru-RU" sz="4000" dirty="0" err="1" smtClean="0"/>
              <a:t>Чейнеш</a:t>
            </a:r>
            <a:r>
              <a:rPr lang="ru-RU" sz="4000" dirty="0" smtClean="0"/>
              <a:t> </a:t>
            </a:r>
            <a:r>
              <a:rPr lang="ru-RU" sz="4000" dirty="0" err="1" smtClean="0"/>
              <a:t>Амуровна</a:t>
            </a:r>
            <a:r>
              <a:rPr lang="ru-RU" sz="4000" dirty="0" smtClean="0"/>
              <a:t> окончила ТГУ по специальности учитель английского языка.</a:t>
            </a:r>
          </a:p>
          <a:p>
            <a:r>
              <a:rPr lang="ru-RU" sz="4000" dirty="0" smtClean="0"/>
              <a:t>В настоящее время работает в </a:t>
            </a:r>
            <a:r>
              <a:rPr lang="ru-RU" sz="4000" dirty="0" err="1" smtClean="0"/>
              <a:t>Хайыраканской</a:t>
            </a:r>
            <a:r>
              <a:rPr lang="ru-RU" sz="4000" dirty="0" smtClean="0"/>
              <a:t> средней школе </a:t>
            </a:r>
            <a:r>
              <a:rPr lang="ru-RU" sz="4000" dirty="0" err="1" smtClean="0"/>
              <a:t>Дзун-Хемчикского</a:t>
            </a:r>
            <a:r>
              <a:rPr lang="ru-RU" sz="4000" dirty="0" smtClean="0"/>
              <a:t> района. Имеет дочь.</a:t>
            </a:r>
            <a:endParaRPr lang="ru-RU" sz="4000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birgitmummu.fi/Joulu/Pergamentit/Pergamentti/pergamennti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766761"/>
            <a:ext cx="15434729" cy="868203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192" y="3643302"/>
            <a:ext cx="16459200" cy="1714500"/>
          </a:xfrm>
        </p:spPr>
        <p:txBody>
          <a:bodyPr>
            <a:normAutofit/>
          </a:bodyPr>
          <a:lstStyle/>
          <a:p>
            <a:r>
              <a:rPr lang="ru-RU" sz="8600" dirty="0">
                <a:latin typeface="Century" pitchFamily="18" charset="0"/>
              </a:rPr>
              <a:t>Благодарим за просмотр!</a:t>
            </a:r>
          </a:p>
        </p:txBody>
      </p:sp>
    </p:spTree>
    <p:extLst>
      <p:ext uri="{BB962C8B-B14F-4D97-AF65-F5344CB8AC3E}">
        <p14:creationId xmlns:p14="http://schemas.microsoft.com/office/powerpoint/2010/main" val="55272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16626">
            <a:off x="12782995" y="79033"/>
            <a:ext cx="8167902" cy="721745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7829" y="6681199"/>
            <a:ext cx="3815542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 t="50" b="50"/>
          <a:stretch>
            <a:fillRect/>
          </a:stretch>
        </p:blipFill>
        <p:spPr>
          <a:xfrm>
            <a:off x="10773631" y="-1356627"/>
            <a:ext cx="4153860" cy="445056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90" y="781039"/>
            <a:ext cx="9668866" cy="86778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00200" y="1562100"/>
            <a:ext cx="5943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/>
              <a:t>Терниста дорога учителя, по ней идут лишь «души сильные, </a:t>
            </a:r>
            <a:r>
              <a:rPr lang="ru-RU" sz="4800" dirty="0" smtClean="0"/>
              <a:t>любвеобильные</a:t>
            </a:r>
            <a:r>
              <a:rPr lang="ru-RU" sz="4800" dirty="0"/>
              <a:t>», передавая свое мастерство из поколения в поколение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birgitmummu.fi/Joulu/Pergamentit/Pergamentti/pergamennti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8288000" cy="102870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64" y="3214675"/>
            <a:ext cx="17145120" cy="2805119"/>
          </a:xfrm>
        </p:spPr>
        <p:txBody>
          <a:bodyPr>
            <a:normAutofit fontScale="90000"/>
          </a:bodyPr>
          <a:lstStyle/>
          <a:p>
            <a:r>
              <a:rPr lang="ru-RU" smtClean="0">
                <a:latin typeface="Century" pitchFamily="18" charset="0"/>
              </a:rPr>
              <a:t>«Педагогическая династия» </a:t>
            </a:r>
            <a:br>
              <a:rPr lang="ru-RU" smtClean="0">
                <a:latin typeface="Century" pitchFamily="18" charset="0"/>
              </a:rPr>
            </a:br>
            <a:r>
              <a:rPr lang="ru-RU" smtClean="0">
                <a:latin typeface="Century" pitchFamily="18" charset="0"/>
              </a:rPr>
              <a:t>семьи </a:t>
            </a:r>
            <a:br>
              <a:rPr lang="ru-RU" smtClean="0">
                <a:latin typeface="Century" pitchFamily="18" charset="0"/>
              </a:rPr>
            </a:br>
            <a:r>
              <a:rPr lang="ru-RU" smtClean="0">
                <a:latin typeface="Century" pitchFamily="18" charset="0"/>
              </a:rPr>
              <a:t>Хевек Дуган-ооловны Сат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57324" y="750064"/>
            <a:ext cx="14144724" cy="1826872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spAutoFit/>
          </a:bodyPr>
          <a:lstStyle/>
          <a:p>
            <a:pPr algn="ctr"/>
            <a:r>
              <a:rPr lang="ru-RU" sz="3600" dirty="0">
                <a:latin typeface="Century" pitchFamily="18" charset="0"/>
              </a:rPr>
              <a:t>Муниципальное бюджетное общеобразовательное учреждение</a:t>
            </a:r>
            <a:br>
              <a:rPr lang="ru-RU" sz="3600" dirty="0">
                <a:latin typeface="Century" pitchFamily="18" charset="0"/>
              </a:rPr>
            </a:br>
            <a:r>
              <a:rPr lang="ru-RU" sz="3600" dirty="0" err="1">
                <a:latin typeface="Century" pitchFamily="18" charset="0"/>
              </a:rPr>
              <a:t>Бажын-Алаакская</a:t>
            </a:r>
            <a:r>
              <a:rPr lang="ru-RU" sz="3600" dirty="0">
                <a:latin typeface="Century" pitchFamily="18" charset="0"/>
              </a:rPr>
              <a:t> СОШ </a:t>
            </a:r>
          </a:p>
          <a:p>
            <a:pPr algn="ctr"/>
            <a:r>
              <a:rPr lang="ru-RU" sz="3600" dirty="0">
                <a:latin typeface="Century" pitchFamily="18" charset="0"/>
              </a:rPr>
              <a:t>им. </a:t>
            </a:r>
            <a:r>
              <a:rPr lang="ru-RU" sz="3600" dirty="0" err="1">
                <a:latin typeface="Century" pitchFamily="18" charset="0"/>
              </a:rPr>
              <a:t>Чылгычы</a:t>
            </a:r>
            <a:r>
              <a:rPr lang="ru-RU" sz="3600" dirty="0">
                <a:latin typeface="Century" pitchFamily="18" charset="0"/>
              </a:rPr>
              <a:t> </a:t>
            </a:r>
            <a:r>
              <a:rPr lang="ru-RU" sz="3600" dirty="0" err="1">
                <a:latin typeface="Century" pitchFamily="18" charset="0"/>
              </a:rPr>
              <a:t>Чимит-Доржуевича</a:t>
            </a:r>
            <a:r>
              <a:rPr lang="ru-RU" sz="3600" dirty="0">
                <a:latin typeface="Century" pitchFamily="18" charset="0"/>
              </a:rPr>
              <a:t> Ондар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58380" y="6643698"/>
            <a:ext cx="6429420" cy="995875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Подготовила </a:t>
            </a:r>
            <a:r>
              <a:rPr lang="ru-RU" dirty="0" err="1" smtClean="0">
                <a:latin typeface="Century" pitchFamily="18" charset="0"/>
              </a:rPr>
              <a:t>соцпедагог</a:t>
            </a:r>
            <a:r>
              <a:rPr lang="ru-RU" dirty="0" smtClean="0">
                <a:latin typeface="Century" pitchFamily="18" charset="0"/>
              </a:rPr>
              <a:t> МБОУ </a:t>
            </a:r>
            <a:r>
              <a:rPr lang="ru-RU" dirty="0" err="1" smtClean="0">
                <a:latin typeface="Century" pitchFamily="18" charset="0"/>
              </a:rPr>
              <a:t>Бажын-Алаакской</a:t>
            </a:r>
            <a:r>
              <a:rPr lang="ru-RU" dirty="0" smtClean="0">
                <a:latin typeface="Century" pitchFamily="18" charset="0"/>
              </a:rPr>
              <a:t> СОШ им. Ч.Ч-Д. Ондар Валентина </a:t>
            </a:r>
            <a:r>
              <a:rPr lang="ru-RU" dirty="0" err="1" smtClean="0">
                <a:latin typeface="Century" pitchFamily="18" charset="0"/>
              </a:rPr>
              <a:t>Севек-Доржуевна</a:t>
            </a:r>
            <a:r>
              <a:rPr lang="ru-RU" dirty="0" smtClean="0">
                <a:latin typeface="Century" pitchFamily="18" charset="0"/>
              </a:rPr>
              <a:t> </a:t>
            </a:r>
            <a:r>
              <a:rPr lang="ru-RU" dirty="0" err="1" smtClean="0">
                <a:latin typeface="Century" pitchFamily="18" charset="0"/>
              </a:rPr>
              <a:t>Ооржак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72232" y="9215466"/>
            <a:ext cx="3857652" cy="441877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spAutoFit/>
          </a:bodyPr>
          <a:lstStyle/>
          <a:p>
            <a:pPr algn="ctr"/>
            <a:r>
              <a:rPr lang="ru-RU" dirty="0" smtClean="0">
                <a:latin typeface="Century" pitchFamily="18" charset="0"/>
              </a:rPr>
              <a:t>29.01.2023г.</a:t>
            </a:r>
            <a:endParaRPr lang="ru-RU" dirty="0"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40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irgitmummu.fi/Joulu/Pergamentit/Pergamentti/pergamennti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8288000" cy="102870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57324" y="5143501"/>
            <a:ext cx="14144724" cy="3555218"/>
          </a:xfrm>
        </p:spPr>
        <p:txBody>
          <a:bodyPr>
            <a:normAutofit fontScale="90000"/>
          </a:bodyPr>
          <a:lstStyle/>
          <a:p>
            <a:r>
              <a:rPr lang="ru-RU" sz="5700">
                <a:latin typeface="Century" pitchFamily="18" charset="0"/>
              </a:rPr>
              <a:t>«Корнями древо сильно» </a:t>
            </a:r>
            <a:br>
              <a:rPr lang="ru-RU" sz="5700">
                <a:latin typeface="Century" pitchFamily="18" charset="0"/>
              </a:rPr>
            </a:br>
            <a:r>
              <a:rPr lang="ru-RU" sz="5700">
                <a:latin typeface="Century" pitchFamily="18" charset="0"/>
              </a:rPr>
              <a:t>Учительская династия семьи учителя – ветерана труда МБОУ Бажын-Алаакской СОШ Хевек Дуган-ооловны Сат</a:t>
            </a:r>
            <a:endParaRPr lang="ru-RU" sz="5700" dirty="0">
              <a:latin typeface="Century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60" y="535750"/>
            <a:ext cx="4572032" cy="4810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01520" y="964377"/>
            <a:ext cx="4302156" cy="3990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068" y="1821633"/>
            <a:ext cx="5612384" cy="300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4749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birgitmummu.fi/Joulu/Pergamentit/Pergamentti/pergamennti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8288000" cy="10287002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1393005"/>
            <a:ext cx="9372608" cy="857256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700">
                <a:latin typeface="Century" pitchFamily="18" charset="0"/>
              </a:rPr>
              <a:t>У истоков династии стоит Хевек Дуган-ооловна Сат, родилась1 января 1935 г., ей сейчас 88 лет, которая всю жизнь до выхода на заслуженный отдых проработала учителем начальных классов и заведующей детским садом «Хунчугеш». </a:t>
            </a:r>
          </a:p>
          <a:p>
            <a:pPr marL="0" indent="0" algn="ctr">
              <a:buNone/>
            </a:pPr>
            <a:r>
              <a:rPr lang="ru-RU" sz="3700">
                <a:latin typeface="Century" pitchFamily="18" charset="0"/>
              </a:rPr>
              <a:t>Педагогический стаж династии - 70 лет. Понимая огромную ответственность учителя она направила все свои силы и знания на работу с учащимися, повышение эффективности образовательного процесса.</a:t>
            </a:r>
            <a:endParaRPr lang="ru-RU" sz="3700" dirty="0">
              <a:latin typeface="Century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32" y="4393402"/>
            <a:ext cx="4000528" cy="4227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760" y="4929187"/>
            <a:ext cx="3286148" cy="2533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01388" y="1098240"/>
            <a:ext cx="5572164" cy="313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8405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birgitmummu.fi/Joulu/Pergamentit/Pergamentti/pergamennti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8288000" cy="10287002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6750856"/>
            <a:ext cx="16459200" cy="24383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mtClean="0">
                <a:latin typeface="Century" pitchFamily="18" charset="0"/>
              </a:rPr>
              <a:t>Хевек Дуган-ооловна награждена «Почетной грамотой Министерства Образования РТ», медалями «Ветеран Труда», «Заслуженный учитель Дзун-Хемчикского кожууна»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08" y="3750459"/>
            <a:ext cx="5286412" cy="2841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23" y="1178690"/>
            <a:ext cx="4286282" cy="434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430148" y="1178691"/>
            <a:ext cx="4429156" cy="4408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32" y="642907"/>
            <a:ext cx="5429288" cy="30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8298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birgitmummu.fi/Joulu/Pergamentit/Pergamentti/pergamennti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8288000" cy="10287002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3000361"/>
            <a:ext cx="16459200" cy="618888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400">
                <a:latin typeface="Century" pitchFamily="18" charset="0"/>
              </a:rPr>
              <a:t>Династия по-прежнему не только существует, но и развивается ее поколение, являясь настоящим оплотом педагогической деятельности республики.</a:t>
            </a:r>
            <a:endParaRPr lang="ru-RU" sz="6400" dirty="0"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0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birgitmummu.fi/Joulu/Pergamentit/Pergamentti/pergamennti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8288000" cy="10287002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192" y="6536541"/>
            <a:ext cx="16459200" cy="20359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mtClean="0">
                <a:latin typeface="Century" pitchFamily="18" charset="0"/>
              </a:rPr>
              <a:t>Она родила и вырастила 6 детей, трое из них пошли по стопам матери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069" y="1821633"/>
            <a:ext cx="8336758" cy="439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72628" y="1607320"/>
            <a:ext cx="7634680" cy="4605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1725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birgitmummu.fi/Joulu/Pergamentit/Pergamentti/pergamennti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8288000" cy="10287002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750062"/>
            <a:ext cx="15944904" cy="8251091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r>
              <a:rPr lang="ru-RU" smtClean="0">
                <a:latin typeface="Century" pitchFamily="18" charset="0"/>
              </a:rPr>
              <a:t>Династия – гордое слово!</a:t>
            </a:r>
          </a:p>
          <a:p>
            <a:pPr marL="0" indent="0" algn="r">
              <a:buNone/>
            </a:pPr>
            <a:r>
              <a:rPr lang="ru-RU" smtClean="0">
                <a:latin typeface="Century" pitchFamily="18" charset="0"/>
              </a:rPr>
              <a:t>Сплелись поколения тут!</a:t>
            </a:r>
          </a:p>
          <a:p>
            <a:pPr marL="0" indent="0" algn="r">
              <a:buNone/>
            </a:pPr>
            <a:r>
              <a:rPr lang="ru-RU" smtClean="0">
                <a:latin typeface="Century" pitchFamily="18" charset="0"/>
              </a:rPr>
              <a:t>И славу труда своих предков</a:t>
            </a:r>
          </a:p>
          <a:p>
            <a:pPr marL="0" indent="0" algn="r">
              <a:buNone/>
            </a:pPr>
            <a:r>
              <a:rPr lang="ru-RU" smtClean="0">
                <a:latin typeface="Century" pitchFamily="18" charset="0"/>
              </a:rPr>
              <a:t>Достойно сквозь годы несут.</a:t>
            </a:r>
          </a:p>
          <a:p>
            <a:pPr marL="0" indent="0" algn="r">
              <a:buNone/>
            </a:pPr>
            <a:r>
              <a:rPr lang="ru-RU" smtClean="0">
                <a:latin typeface="Century" pitchFamily="18" charset="0"/>
              </a:rPr>
              <a:t>Потомственный мудрый учитель…</a:t>
            </a:r>
          </a:p>
          <a:p>
            <a:pPr marL="0" indent="0" algn="r">
              <a:buNone/>
            </a:pPr>
            <a:r>
              <a:rPr lang="ru-RU" smtClean="0">
                <a:latin typeface="Century" pitchFamily="18" charset="0"/>
              </a:rPr>
              <a:t>Как слово и гордо звучит!</a:t>
            </a:r>
          </a:p>
          <a:p>
            <a:pPr marL="0" indent="0" algn="r">
              <a:buNone/>
            </a:pPr>
            <a:r>
              <a:rPr lang="ru-RU" smtClean="0">
                <a:latin typeface="Century" pitchFamily="18" charset="0"/>
              </a:rPr>
              <a:t>И в русле семейного счастья </a:t>
            </a:r>
          </a:p>
          <a:p>
            <a:pPr marL="0" indent="0" algn="r">
              <a:buNone/>
            </a:pPr>
            <a:r>
              <a:rPr lang="ru-RU" smtClean="0">
                <a:latin typeface="Century" pitchFamily="18" charset="0"/>
              </a:rPr>
              <a:t>Пусть дух единенья кипит.</a:t>
            </a:r>
          </a:p>
          <a:p>
            <a:pPr marL="0" indent="0" algn="just">
              <a:buNone/>
            </a:pPr>
            <a:r>
              <a:rPr lang="ru-RU" smtClean="0">
                <a:latin typeface="Century" pitchFamily="18" charset="0"/>
              </a:rPr>
              <a:t>Педагогические династии – это что-то удивительное! Это особый образ жизни. Это не просто выбор специальности, а внутренняя потребность, передаваемая из поколения в поколение. Профессия педагога нелегка, но дети и внуки учителей идут по этому пути, несмотря на трудности и препятствия.</a:t>
            </a:r>
          </a:p>
          <a:p>
            <a:pPr marL="0" indent="0" algn="r">
              <a:buNone/>
            </a:pPr>
            <a:endParaRPr lang="ru-RU" dirty="0"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35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birgitmummu.fi/Joulu/Pergamentit/Pergamentti/pergamennti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8288000" cy="102870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16" y="3536145"/>
            <a:ext cx="16459200" cy="1714500"/>
          </a:xfrm>
        </p:spPr>
        <p:txBody>
          <a:bodyPr>
            <a:normAutofit/>
          </a:bodyPr>
          <a:lstStyle/>
          <a:p>
            <a:r>
              <a:rPr lang="ru-RU" sz="8600">
                <a:latin typeface="Century" pitchFamily="18" charset="0"/>
              </a:rPr>
              <a:t>Дочери - учителя</a:t>
            </a:r>
            <a:endParaRPr lang="ru-RU" sz="8600" dirty="0"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30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97033" y="3009900"/>
            <a:ext cx="9144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6000" dirty="0">
                <a:solidFill>
                  <a:schemeClr val="accent2">
                    <a:lumMod val="75000"/>
                  </a:schemeClr>
                </a:solidFill>
              </a:rPr>
              <a:t>Династия учителей</a:t>
            </a:r>
          </a:p>
          <a:p>
            <a:pPr algn="ctr"/>
            <a:r>
              <a:rPr lang="ru-RU" sz="6000" dirty="0">
                <a:solidFill>
                  <a:schemeClr val="accent2">
                    <a:lumMod val="75000"/>
                  </a:schemeClr>
                </a:solidFill>
              </a:rPr>
              <a:t> МБОУ СОШ № 3 г. Чадана</a:t>
            </a:r>
          </a:p>
          <a:p>
            <a:pPr algn="ctr"/>
            <a:r>
              <a:rPr lang="ru-RU" sz="6000" dirty="0">
                <a:solidFill>
                  <a:schemeClr val="accent2">
                    <a:lumMod val="75000"/>
                  </a:schemeClr>
                </a:solidFill>
              </a:rPr>
              <a:t>«Год педагога и наставника</a:t>
            </a:r>
          </a:p>
          <a:p>
            <a:pPr algn="ctr"/>
            <a:r>
              <a:rPr lang="ru-RU" sz="6000" dirty="0">
                <a:solidFill>
                  <a:schemeClr val="accent2">
                    <a:lumMod val="75000"/>
                  </a:schemeClr>
                </a:solidFill>
              </a:rPr>
              <a:t>2023 г.»</a:t>
            </a:r>
          </a:p>
        </p:txBody>
      </p:sp>
      <p:pic>
        <p:nvPicPr>
          <p:cNvPr id="3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81295">
            <a:off x="818587" y="131619"/>
            <a:ext cx="4637582" cy="4114800"/>
          </a:xfrm>
          <a:prstGeom prst="rect">
            <a:avLst/>
          </a:prstGeom>
        </p:spPr>
      </p:pic>
      <p:pic>
        <p:nvPicPr>
          <p:cNvPr id="4" name="Picture 17"/>
          <p:cNvPicPr>
            <a:picLocks noChangeAspect="1"/>
          </p:cNvPicPr>
          <p:nvPr/>
        </p:nvPicPr>
        <p:blipFill>
          <a:blip r:embed="rId8"/>
          <a:srcRect t="57" b="57"/>
          <a:stretch>
            <a:fillRect/>
          </a:stretch>
        </p:blipFill>
        <p:spPr>
          <a:xfrm>
            <a:off x="6234342" y="494522"/>
            <a:ext cx="2505849" cy="1942033"/>
          </a:xfrm>
          <a:prstGeom prst="rect">
            <a:avLst/>
          </a:prstGeom>
        </p:spPr>
      </p:pic>
      <p:pic>
        <p:nvPicPr>
          <p:cNvPr id="5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384889">
            <a:off x="3213476" y="2958262"/>
            <a:ext cx="1043209" cy="8315437"/>
          </a:xfrm>
          <a:prstGeom prst="rect">
            <a:avLst/>
          </a:prstGeom>
        </p:spPr>
      </p:pic>
      <p:pic>
        <p:nvPicPr>
          <p:cNvPr id="6" name="Picture 1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235611" y="5221275"/>
            <a:ext cx="6210843" cy="5061837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097000" y="0"/>
            <a:ext cx="4637582" cy="4114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576474"/>
            <a:ext cx="2505075" cy="194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980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birgitmummu.fi/Joulu/Pergamentit/Pergamentti/pergamennti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8288000" cy="10287002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6536542"/>
            <a:ext cx="16459200" cy="2652704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mtClean="0">
                <a:latin typeface="Century" pitchFamily="18" charset="0"/>
              </a:rPr>
              <a:t>Валентина Севек-Доржуевна Ооржак</a:t>
            </a:r>
          </a:p>
          <a:p>
            <a:pPr marL="0" indent="0" algn="ctr">
              <a:buNone/>
            </a:pPr>
            <a:r>
              <a:rPr lang="ru-RU" smtClean="0">
                <a:latin typeface="Century" pitchFamily="18" charset="0"/>
              </a:rPr>
              <a:t> – социальный педагог МБОУ Бажын-Алаакской СОШ, педагогический стаж 24 года, награждена Почетной Грамотой МО РТ и юбилейным значком Профсоюзов России, «Лучший соцпедагог кожууна 2018г.»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5" name="Picture 2" descr="C:\Users\Ольга\Desktop\на печать\НАГРАДЫ\ПОЧЕТНАЯ ГРАМОТА МИНИСТЕРСТВА ОБРАЗОВАНИЯ Р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64" y="964377"/>
            <a:ext cx="2714644" cy="273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Ольга\Desktop\на печать\НАГРАДЫ\30 ЛЕТ ВМЕСТЕ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0" t="69259" r="15560" b="1491"/>
          <a:stretch/>
        </p:blipFill>
        <p:spPr bwMode="auto">
          <a:xfrm>
            <a:off x="12001521" y="1500162"/>
            <a:ext cx="2655442" cy="193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Ольга\Desktop\на печать\НАГРАДЫ\IMG-f647467b423ad96e446bb96855e5a06e-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0" r="6560" b="34970"/>
          <a:stretch/>
        </p:blipFill>
        <p:spPr bwMode="auto">
          <a:xfrm>
            <a:off x="11858644" y="4071931"/>
            <a:ext cx="5689172" cy="186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10093" y="857220"/>
            <a:ext cx="3809878" cy="214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068" y="857221"/>
            <a:ext cx="3805732" cy="2140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72496" y="428593"/>
            <a:ext cx="3143272" cy="3143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7193" y="3214674"/>
            <a:ext cx="566577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72232" y="3536146"/>
            <a:ext cx="5048136" cy="283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5879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birgitmummu.fi/Joulu/Pergamentit/Pergamentti/pergamennti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8288000" cy="10287002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6000757"/>
            <a:ext cx="16459200" cy="31884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mtClean="0">
                <a:latin typeface="Century" pitchFamily="18" charset="0"/>
              </a:rPr>
              <a:t>Руслана Севек-Доржуевна Сат </a:t>
            </a:r>
          </a:p>
          <a:p>
            <a:pPr marL="0" indent="0" algn="ctr">
              <a:buNone/>
            </a:pPr>
            <a:r>
              <a:rPr lang="ru-RU" smtClean="0">
                <a:latin typeface="Century" pitchFamily="18" charset="0"/>
              </a:rPr>
              <a:t>– окончила ТГУ по специальности «Дошкольное образование», проработала от воспитателя до начальника Управления труда и соцзащиты Дзун-Хемчикского кожууна. 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00" y="642906"/>
            <a:ext cx="3165060" cy="5139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976" y="1393005"/>
            <a:ext cx="6178476" cy="3888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80115" y="857220"/>
            <a:ext cx="4822066" cy="482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1953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birgitmummu.fi/Joulu/Pergamentit/Pergamentti/pergamennti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8288000" cy="10287002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6000755"/>
            <a:ext cx="16459200" cy="289324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mtClean="0">
                <a:latin typeface="Century" pitchFamily="18" charset="0"/>
              </a:rPr>
              <a:t>Саида Севек-Доржуевна Сат</a:t>
            </a:r>
          </a:p>
          <a:p>
            <a:pPr marL="0" indent="0" algn="ctr">
              <a:buNone/>
            </a:pPr>
            <a:r>
              <a:rPr lang="ru-RU" smtClean="0">
                <a:latin typeface="Century" pitchFamily="18" charset="0"/>
              </a:rPr>
              <a:t> – окончила ТГУ по специальности «Учитель русского языка и литературы». В настоящее время живет и работает в г.Новосибирске. 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52" y="964378"/>
            <a:ext cx="6000792" cy="4694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069" y="1178691"/>
            <a:ext cx="4500594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397" y="1714476"/>
            <a:ext cx="5288206" cy="3750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2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birgitmummu.fi/Joulu/Pergamentit/Pergamentti/pergamennti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8288000" cy="102870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068" y="3536145"/>
            <a:ext cx="16459200" cy="1714500"/>
          </a:xfrm>
        </p:spPr>
        <p:txBody>
          <a:bodyPr>
            <a:normAutofit fontScale="90000"/>
          </a:bodyPr>
          <a:lstStyle/>
          <a:p>
            <a:r>
              <a:rPr lang="ru-RU" sz="10700">
                <a:latin typeface="Century" pitchFamily="18" charset="0"/>
                <a:cs typeface="Arial" pitchFamily="34" charset="0"/>
              </a:rPr>
              <a:t>Внуки - учителя</a:t>
            </a:r>
            <a:endParaRPr lang="ru-RU" sz="10700" dirty="0">
              <a:latin typeface="Century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3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birgitmummu.fi/Joulu/Pergamentit/Pergamentti/pergamennti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8288000" cy="10287002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6322228"/>
            <a:ext cx="16459200" cy="286701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mtClean="0">
                <a:latin typeface="Century" pitchFamily="18" charset="0"/>
              </a:rPr>
              <a:t>Елена Сергеевна Соян </a:t>
            </a:r>
          </a:p>
          <a:p>
            <a:pPr marL="0" indent="0" algn="ctr">
              <a:buNone/>
            </a:pPr>
            <a:r>
              <a:rPr lang="ru-RU" smtClean="0">
                <a:latin typeface="Century" pitchFamily="18" charset="0"/>
              </a:rPr>
              <a:t>– учитель русского языка и литературы лицея №15 им. Макаренко г.Кызыла, награждена Почетной грамотой Министерства образования РТ и Хурала представителей г.Кызыла за многолетний добросовестный труд.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696" y="642907"/>
            <a:ext cx="2857520" cy="298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696" y="3643302"/>
            <a:ext cx="285752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092" y="642906"/>
            <a:ext cx="4429156" cy="543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01124" y="642906"/>
            <a:ext cx="4265752" cy="246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0" y="3214675"/>
            <a:ext cx="3674036" cy="289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858777" y="1500163"/>
            <a:ext cx="4477282" cy="4176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7067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birgitmummu.fi/Joulu/Pergamentit/Pergamentti/pergamennti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8288000" cy="10287002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6000757"/>
            <a:ext cx="16459200" cy="318848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mtClean="0">
                <a:latin typeface="Century" pitchFamily="18" charset="0"/>
              </a:rPr>
              <a:t>Надежда Сергеевна Бадыраа</a:t>
            </a:r>
          </a:p>
          <a:p>
            <a:pPr marL="0" indent="0" algn="ctr">
              <a:buNone/>
            </a:pPr>
            <a:r>
              <a:rPr lang="ru-RU" smtClean="0">
                <a:latin typeface="Century" pitchFamily="18" charset="0"/>
              </a:rPr>
              <a:t> – окончила школу - гимназию №9 г.Кызыла с золотой медалью, окончила Московский Государственный Университет с отличием по специальности «Инженер-конструктор». В настоящее время преподаватель информатики, физики и черчения Кызылского транспортного техникума.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33" y="428592"/>
            <a:ext cx="495800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49" y="964378"/>
            <a:ext cx="4476782" cy="251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01520" y="3321832"/>
            <a:ext cx="4619656" cy="259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397" y="750064"/>
            <a:ext cx="4507826" cy="247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85821" y="3643302"/>
            <a:ext cx="5120370" cy="2302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7984" y="3321832"/>
            <a:ext cx="4714908" cy="265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238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birgitmummu.fi/Joulu/Pergamentit/Pergamentti/pergamennti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8288000" cy="10287002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5464972"/>
            <a:ext cx="16459200" cy="372427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mtClean="0">
                <a:latin typeface="Century" pitchFamily="18" charset="0"/>
              </a:rPr>
              <a:t>Алла Станиславовна Сат </a:t>
            </a:r>
          </a:p>
          <a:p>
            <a:pPr marL="0" indent="0" algn="ctr">
              <a:buNone/>
            </a:pPr>
            <a:r>
              <a:rPr lang="ru-RU" smtClean="0">
                <a:latin typeface="Century" pitchFamily="18" charset="0"/>
              </a:rPr>
              <a:t>– окончила школу-гимназию №9 г.Кызыла с золотой медалью, в этом году заканчивает ТГУ по специальности «Учитель английского и французского языков». В настоящее время совмещает учебу с работой , работает учителем иностранного языка в школе №8 г.Кызыла. 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04" y="535749"/>
            <a:ext cx="6429420" cy="4733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30149" y="1607320"/>
            <a:ext cx="5140298" cy="3272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16" y="1393006"/>
            <a:ext cx="5520244" cy="310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2276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birgitmummu.fi/Joulu/Pergamentit/Pergamentti/pergamennti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8288000" cy="10287002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32" y="1500162"/>
            <a:ext cx="12001584" cy="637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428828" y="8036740"/>
            <a:ext cx="13001716" cy="934320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spAutoFit/>
          </a:bodyPr>
          <a:lstStyle/>
          <a:p>
            <a:pPr algn="ctr"/>
            <a:r>
              <a:rPr lang="ru-RU" sz="5000" dirty="0">
                <a:latin typeface="Century" pitchFamily="18" charset="0"/>
              </a:rPr>
              <a:t>Начало достижений будущего педагога</a:t>
            </a:r>
          </a:p>
        </p:txBody>
      </p:sp>
    </p:spTree>
    <p:extLst>
      <p:ext uri="{BB962C8B-B14F-4D97-AF65-F5344CB8AC3E}">
        <p14:creationId xmlns:p14="http://schemas.microsoft.com/office/powerpoint/2010/main" val="55439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birgitmummu.fi/Joulu/Pergamentit/Pergamentti/pergamennti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8288000" cy="10287002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56" y="750063"/>
            <a:ext cx="4561244" cy="567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56" y="5036343"/>
            <a:ext cx="300039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084" y="1178692"/>
            <a:ext cx="2883660" cy="3382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58644" y="1071534"/>
            <a:ext cx="2428892" cy="385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58645" y="5357814"/>
            <a:ext cx="2893238" cy="289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6481" y="6536541"/>
            <a:ext cx="495303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8195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birgitmummu.fi/Joulu/Pergamentit/Pergamentti/pergamennti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8288000" cy="10287002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456" y="2678889"/>
            <a:ext cx="14230392" cy="6788945"/>
          </a:xfrm>
        </p:spPr>
        <p:txBody>
          <a:bodyPr/>
          <a:lstStyle/>
          <a:p>
            <a:pPr marL="0" indent="0">
              <a:buNone/>
            </a:pPr>
            <a:r>
              <a:rPr lang="ru-RU" smtClean="0">
                <a:latin typeface="Century" pitchFamily="18" charset="0"/>
              </a:rPr>
              <a:t>Так Пусть же растут, процветают </a:t>
            </a:r>
          </a:p>
          <a:p>
            <a:pPr marL="0" indent="0">
              <a:buNone/>
            </a:pPr>
            <a:r>
              <a:rPr lang="ru-RU" smtClean="0">
                <a:latin typeface="Century" pitchFamily="18" charset="0"/>
              </a:rPr>
              <a:t>На благо любимой страны.</a:t>
            </a:r>
          </a:p>
          <a:p>
            <a:pPr marL="0" indent="0">
              <a:buNone/>
            </a:pPr>
            <a:r>
              <a:rPr lang="ru-RU" smtClean="0">
                <a:latin typeface="Century" pitchFamily="18" charset="0"/>
              </a:rPr>
              <a:t>Все трудовые династии,</a:t>
            </a:r>
          </a:p>
          <a:p>
            <a:pPr marL="0" indent="0">
              <a:buNone/>
            </a:pPr>
            <a:r>
              <a:rPr lang="ru-RU" smtClean="0">
                <a:latin typeface="Century" pitchFamily="18" charset="0"/>
              </a:rPr>
              <a:t>Бесспорно, нужны и важны!</a:t>
            </a:r>
            <a:endParaRPr lang="ru-RU" dirty="0"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59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5717" y="553089"/>
            <a:ext cx="16816567" cy="9180821"/>
            <a:chOff x="0" y="0"/>
            <a:chExt cx="22422089" cy="12241095"/>
          </a:xfrm>
        </p:grpSpPr>
        <p:grpSp>
          <p:nvGrpSpPr>
            <p:cNvPr id="3" name="Group 3"/>
            <p:cNvGrpSpPr/>
            <p:nvPr/>
          </p:nvGrpSpPr>
          <p:grpSpPr>
            <a:xfrm>
              <a:off x="224102" y="176085"/>
              <a:ext cx="22197987" cy="12065010"/>
              <a:chOff x="0" y="0"/>
              <a:chExt cx="14104351" cy="766597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14040851" cy="7602472"/>
              </a:xfrm>
              <a:custGeom>
                <a:avLst/>
                <a:gdLst/>
                <a:ahLst/>
                <a:cxnLst/>
                <a:rect l="l" t="t" r="r" b="b"/>
                <a:pathLst>
                  <a:path w="14040851" h="7602472">
                    <a:moveTo>
                      <a:pt x="13948141" y="7602471"/>
                    </a:moveTo>
                    <a:lnTo>
                      <a:pt x="92710" y="7602471"/>
                    </a:lnTo>
                    <a:cubicBezTo>
                      <a:pt x="41910" y="7602471"/>
                      <a:pt x="0" y="7560561"/>
                      <a:pt x="0" y="750976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3946871" y="0"/>
                    </a:lnTo>
                    <a:cubicBezTo>
                      <a:pt x="13997671" y="0"/>
                      <a:pt x="14039582" y="41910"/>
                      <a:pt x="14039582" y="92710"/>
                    </a:cubicBezTo>
                    <a:lnTo>
                      <a:pt x="14039582" y="7508491"/>
                    </a:lnTo>
                    <a:cubicBezTo>
                      <a:pt x="14040851" y="7560561"/>
                      <a:pt x="13998941" y="7602472"/>
                      <a:pt x="13948141" y="7602472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4104351" cy="7665972"/>
              </a:xfrm>
              <a:custGeom>
                <a:avLst/>
                <a:gdLst/>
                <a:ahLst/>
                <a:cxnLst/>
                <a:rect l="l" t="t" r="r" b="b"/>
                <a:pathLst>
                  <a:path w="14104351" h="7665972">
                    <a:moveTo>
                      <a:pt x="13979891" y="59690"/>
                    </a:moveTo>
                    <a:cubicBezTo>
                      <a:pt x="14015451" y="59690"/>
                      <a:pt x="14044661" y="88900"/>
                      <a:pt x="14044661" y="124460"/>
                    </a:cubicBezTo>
                    <a:lnTo>
                      <a:pt x="14044661" y="7541511"/>
                    </a:lnTo>
                    <a:cubicBezTo>
                      <a:pt x="14044661" y="7577072"/>
                      <a:pt x="14015451" y="7606281"/>
                      <a:pt x="13979891" y="7606281"/>
                    </a:cubicBezTo>
                    <a:lnTo>
                      <a:pt x="124460" y="7606281"/>
                    </a:lnTo>
                    <a:cubicBezTo>
                      <a:pt x="88900" y="7606281"/>
                      <a:pt x="59690" y="7577072"/>
                      <a:pt x="59690" y="754151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3979891" y="59690"/>
                    </a:lnTo>
                    <a:moveTo>
                      <a:pt x="13979891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7541511"/>
                    </a:lnTo>
                    <a:cubicBezTo>
                      <a:pt x="0" y="7610091"/>
                      <a:pt x="55880" y="7665972"/>
                      <a:pt x="124460" y="7665972"/>
                    </a:cubicBezTo>
                    <a:lnTo>
                      <a:pt x="13979891" y="7665972"/>
                    </a:lnTo>
                    <a:cubicBezTo>
                      <a:pt x="14048471" y="7665972"/>
                      <a:pt x="14104351" y="7610091"/>
                      <a:pt x="14104351" y="7541511"/>
                    </a:cubicBezTo>
                    <a:lnTo>
                      <a:pt x="14104351" y="124460"/>
                    </a:lnTo>
                    <a:cubicBezTo>
                      <a:pt x="14104351" y="55880"/>
                      <a:pt x="14048471" y="0"/>
                      <a:pt x="13979891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22115047" cy="11958940"/>
              <a:chOff x="0" y="0"/>
              <a:chExt cx="14051652" cy="75985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13988152" cy="7535076"/>
              </a:xfrm>
              <a:custGeom>
                <a:avLst/>
                <a:gdLst/>
                <a:ahLst/>
                <a:cxnLst/>
                <a:rect l="l" t="t" r="r" b="b"/>
                <a:pathLst>
                  <a:path w="13988152" h="7535076">
                    <a:moveTo>
                      <a:pt x="13895442" y="7535076"/>
                    </a:moveTo>
                    <a:lnTo>
                      <a:pt x="92710" y="7535076"/>
                    </a:lnTo>
                    <a:cubicBezTo>
                      <a:pt x="41910" y="7535076"/>
                      <a:pt x="0" y="7493165"/>
                      <a:pt x="0" y="7442365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3894172" y="0"/>
                    </a:lnTo>
                    <a:cubicBezTo>
                      <a:pt x="13944972" y="0"/>
                      <a:pt x="13986883" y="41910"/>
                      <a:pt x="13986883" y="92710"/>
                    </a:cubicBezTo>
                    <a:lnTo>
                      <a:pt x="13986883" y="7441095"/>
                    </a:lnTo>
                    <a:cubicBezTo>
                      <a:pt x="13988152" y="7493166"/>
                      <a:pt x="13946242" y="7535076"/>
                      <a:pt x="13895442" y="75350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algn="ctr"/>
                <a:r>
                  <a:rPr lang="ru-RU" sz="8000" b="1" dirty="0" smtClean="0"/>
                  <a:t>1 поколение:</a:t>
                </a:r>
              </a:p>
              <a:p>
                <a:pPr algn="ctr"/>
                <a:r>
                  <a:rPr lang="ru-RU" sz="6600" dirty="0" err="1" smtClean="0"/>
                  <a:t>Ховалыг</a:t>
                </a:r>
                <a:r>
                  <a:rPr lang="ru-RU" sz="6600" dirty="0" smtClean="0"/>
                  <a:t> </a:t>
                </a:r>
                <a:r>
                  <a:rPr lang="ru-RU" sz="6600" dirty="0" err="1" smtClean="0"/>
                  <a:t>Чечекмаа</a:t>
                </a:r>
                <a:r>
                  <a:rPr lang="ru-RU" sz="6600" dirty="0" smtClean="0"/>
                  <a:t> </a:t>
                </a:r>
                <a:r>
                  <a:rPr lang="ru-RU" sz="6600" dirty="0" err="1" smtClean="0"/>
                  <a:t>Очур-ооловна</a:t>
                </a:r>
                <a:r>
                  <a:rPr lang="ru-RU" sz="6600" dirty="0"/>
                  <a:t> </a:t>
                </a:r>
                <a:r>
                  <a:rPr lang="ru-RU" sz="6600" dirty="0" smtClean="0"/>
                  <a:t>родилась в 1948 г.,</a:t>
                </a:r>
              </a:p>
              <a:p>
                <a:pPr algn="ctr"/>
                <a:r>
                  <a:rPr lang="ru-RU" sz="6600" dirty="0"/>
                  <a:t>о</a:t>
                </a:r>
                <a:r>
                  <a:rPr lang="ru-RU" sz="6600" dirty="0" smtClean="0"/>
                  <a:t>кончила </a:t>
                </a:r>
                <a:r>
                  <a:rPr lang="ru-RU" sz="6600" dirty="0" err="1" smtClean="0"/>
                  <a:t>Кызылский</a:t>
                </a:r>
                <a:r>
                  <a:rPr lang="ru-RU" sz="6600" dirty="0" smtClean="0"/>
                  <a:t> государственный педагогический институт в 1971 г. по специальности учитель русского языка и литературы</a:t>
                </a:r>
                <a:endParaRPr lang="ru-RU" sz="6600" dirty="0"/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4051652" cy="7598576"/>
              </a:xfrm>
              <a:custGeom>
                <a:avLst/>
                <a:gdLst/>
                <a:ahLst/>
                <a:cxnLst/>
                <a:rect l="l" t="t" r="r" b="b"/>
                <a:pathLst>
                  <a:path w="14051652" h="7598576">
                    <a:moveTo>
                      <a:pt x="13927192" y="59690"/>
                    </a:moveTo>
                    <a:cubicBezTo>
                      <a:pt x="13962752" y="59690"/>
                      <a:pt x="13991961" y="88900"/>
                      <a:pt x="13991961" y="124460"/>
                    </a:cubicBezTo>
                    <a:lnTo>
                      <a:pt x="13991961" y="7474116"/>
                    </a:lnTo>
                    <a:cubicBezTo>
                      <a:pt x="13991961" y="7509676"/>
                      <a:pt x="13962752" y="7538886"/>
                      <a:pt x="13927192" y="7538886"/>
                    </a:cubicBezTo>
                    <a:lnTo>
                      <a:pt x="124460" y="7538886"/>
                    </a:lnTo>
                    <a:cubicBezTo>
                      <a:pt x="88900" y="7538886"/>
                      <a:pt x="59690" y="7509676"/>
                      <a:pt x="59690" y="74741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3927192" y="59690"/>
                    </a:lnTo>
                    <a:moveTo>
                      <a:pt x="1392719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7474116"/>
                    </a:lnTo>
                    <a:cubicBezTo>
                      <a:pt x="0" y="7542695"/>
                      <a:pt x="55880" y="7598576"/>
                      <a:pt x="124460" y="7598576"/>
                    </a:cubicBezTo>
                    <a:lnTo>
                      <a:pt x="13927192" y="7598576"/>
                    </a:lnTo>
                    <a:cubicBezTo>
                      <a:pt x="13995772" y="7598576"/>
                      <a:pt x="14051652" y="7542695"/>
                      <a:pt x="14051652" y="7474116"/>
                    </a:cubicBezTo>
                    <a:lnTo>
                      <a:pt x="14051652" y="124460"/>
                    </a:lnTo>
                    <a:cubicBezTo>
                      <a:pt x="14051652" y="55880"/>
                      <a:pt x="13995772" y="0"/>
                      <a:pt x="13927192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10" name="Freeform 10"/>
          <p:cNvSpPr/>
          <p:nvPr/>
        </p:nvSpPr>
        <p:spPr>
          <a:xfrm>
            <a:off x="1671372" y="5143500"/>
            <a:ext cx="3086100" cy="883632"/>
          </a:xfrm>
          <a:custGeom>
            <a:avLst/>
            <a:gdLst/>
            <a:ahLst/>
            <a:cxnLst/>
            <a:rect l="l" t="t" r="r" b="b"/>
            <a:pathLst>
              <a:path w="812800" h="232726">
                <a:moveTo>
                  <a:pt x="0" y="0"/>
                </a:moveTo>
                <a:lnTo>
                  <a:pt x="812800" y="0"/>
                </a:lnTo>
                <a:lnTo>
                  <a:pt x="812800" y="232726"/>
                </a:lnTo>
                <a:lnTo>
                  <a:pt x="0" y="232726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/>
          <a:srcRect t="50" b="50"/>
          <a:stretch>
            <a:fillRect/>
          </a:stretch>
        </p:blipFill>
        <p:spPr>
          <a:xfrm>
            <a:off x="14266279" y="-459629"/>
            <a:ext cx="3286004" cy="352071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64000" y="2980291"/>
            <a:ext cx="4017541" cy="41148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02842" y="7587471"/>
            <a:ext cx="3621024" cy="41148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047975" y="8374993"/>
            <a:ext cx="4529858" cy="160604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43200" y="857220"/>
            <a:ext cx="15544800" cy="2590800"/>
          </a:xfrm>
        </p:spPr>
        <p:txBody>
          <a:bodyPr/>
          <a:lstStyle/>
          <a:p>
            <a:r>
              <a:rPr lang="ru-RU" sz="4300" dirty="0">
                <a:latin typeface="Monotype Corsiva" pitchFamily="66" charset="0"/>
              </a:rPr>
              <a:t/>
            </a:r>
            <a:br>
              <a:rPr lang="ru-RU" sz="4300" dirty="0">
                <a:latin typeface="Monotype Corsiva" pitchFamily="66" charset="0"/>
              </a:rPr>
            </a:br>
            <a:r>
              <a:rPr lang="ru-RU" sz="4300" dirty="0">
                <a:latin typeface="Monotype Corsiva" pitchFamily="66" charset="0"/>
              </a:rPr>
              <a:t>Муниципальное бюджетное общеобразовательное учреждение</a:t>
            </a:r>
            <a:br>
              <a:rPr lang="ru-RU" sz="4300" dirty="0">
                <a:latin typeface="Monotype Corsiva" pitchFamily="66" charset="0"/>
              </a:rPr>
            </a:br>
            <a:r>
              <a:rPr lang="ru-RU" sz="4300" dirty="0" err="1">
                <a:latin typeface="Monotype Corsiva" pitchFamily="66" charset="0"/>
              </a:rPr>
              <a:t>Бажын-Алаакская</a:t>
            </a:r>
            <a:r>
              <a:rPr lang="ru-RU" sz="4300" dirty="0">
                <a:latin typeface="Monotype Corsiva" pitchFamily="66" charset="0"/>
              </a:rPr>
              <a:t> СОШ им. Ч.Ч-Д. </a:t>
            </a:r>
            <a:r>
              <a:rPr lang="ru-RU" sz="4300" dirty="0" err="1">
                <a:latin typeface="Monotype Corsiva" pitchFamily="66" charset="0"/>
              </a:rPr>
              <a:t>Ондар</a:t>
            </a:r>
            <a:endParaRPr lang="ru-RU" sz="4300" dirty="0">
              <a:latin typeface="Monotype Corsiva" pitchFamily="66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86084" y="2983707"/>
            <a:ext cx="14144724" cy="5474493"/>
          </a:xfrm>
        </p:spPr>
        <p:txBody>
          <a:bodyPr/>
          <a:lstStyle/>
          <a:p>
            <a:endParaRPr lang="ru-RU" sz="5000" dirty="0"/>
          </a:p>
          <a:p>
            <a:r>
              <a:rPr lang="ru-RU" sz="11800" b="1" dirty="0">
                <a:solidFill>
                  <a:srgbClr val="FF0000"/>
                </a:solidFill>
                <a:latin typeface="Monotype Corsiva" pitchFamily="66" charset="0"/>
              </a:rPr>
              <a:t>«Педагогическая династия»</a:t>
            </a:r>
          </a:p>
          <a:p>
            <a:endParaRPr lang="ru-RU" sz="11800" dirty="0"/>
          </a:p>
        </p:txBody>
      </p:sp>
    </p:spTree>
    <p:extLst>
      <p:ext uri="{BB962C8B-B14F-4D97-AF65-F5344CB8AC3E}">
        <p14:creationId xmlns:p14="http://schemas.microsoft.com/office/powerpoint/2010/main" val="218842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466" y="2357418"/>
            <a:ext cx="10572824" cy="6536577"/>
          </a:xfrm>
        </p:spPr>
        <p:txBody>
          <a:bodyPr/>
          <a:lstStyle/>
          <a:p>
            <a:r>
              <a:rPr lang="ru-RU" sz="9600" b="1" dirty="0">
                <a:solidFill>
                  <a:srgbClr val="FF0000"/>
                </a:solidFill>
                <a:latin typeface="Monotype Corsiva" pitchFamily="66" charset="0"/>
              </a:rPr>
              <a:t>Общий стаж педагогической династии-103 года</a:t>
            </a:r>
            <a:r>
              <a:rPr lang="ru-RU" sz="8600" dirty="0">
                <a:latin typeface="Comic Sans MS" pitchFamily="66" charset="0"/>
              </a:rPr>
              <a:t/>
            </a:r>
            <a:br>
              <a:rPr lang="ru-RU" sz="8600" dirty="0">
                <a:latin typeface="Comic Sans MS" pitchFamily="66" charset="0"/>
              </a:rPr>
            </a:br>
            <a:endParaRPr lang="ru-RU" sz="86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71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428828" y="714377"/>
            <a:ext cx="14944772" cy="164304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Л.Н. Толстой сказал однажды, что хорошему учителю достаточно иметь только два качества: большие знания и большое сердце. 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1857325" y="3857616"/>
            <a:ext cx="14906675" cy="333138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dirty="0"/>
              <a:t>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Почётен и сложен учительский труд, Призвание, сердце в дорогу зовут. 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 Но знаний богатство Вы дарите    вновь, 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А с ними – надежду, добро и любовь!</a:t>
            </a:r>
            <a:r>
              <a:rPr lang="ru-RU" dirty="0"/>
              <a:t>  </a:t>
            </a:r>
          </a:p>
        </p:txBody>
      </p:sp>
    </p:spTree>
    <p:extLst>
      <p:ext uri="{BB962C8B-B14F-4D97-AF65-F5344CB8AC3E}">
        <p14:creationId xmlns:p14="http://schemas.microsoft.com/office/powerpoint/2010/main" val="392566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6591300"/>
            <a:ext cx="15516276" cy="1054923"/>
          </a:xfrm>
        </p:spPr>
        <p:txBody>
          <a:bodyPr>
            <a:normAutofit fontScale="90000"/>
          </a:bodyPr>
          <a:lstStyle/>
          <a:p>
            <a:r>
              <a:rPr lang="ru-RU" sz="6400" b="1" dirty="0">
                <a:latin typeface="Monotype Corsiva" pitchFamily="66" charset="0"/>
              </a:rPr>
              <a:t>Мой дедушка- </a:t>
            </a:r>
            <a:r>
              <a:rPr lang="ru-RU" sz="6400" b="1" dirty="0" err="1">
                <a:latin typeface="Monotype Corsiva" pitchFamily="66" charset="0"/>
              </a:rPr>
              <a:t>Хомушку</a:t>
            </a:r>
            <a:r>
              <a:rPr lang="ru-RU" sz="6400" b="1" dirty="0">
                <a:latin typeface="Monotype Corsiva" pitchFamily="66" charset="0"/>
              </a:rPr>
              <a:t> </a:t>
            </a:r>
            <a:r>
              <a:rPr lang="ru-RU" sz="6400" b="1" dirty="0" err="1">
                <a:latin typeface="Monotype Corsiva" pitchFamily="66" charset="0"/>
              </a:rPr>
              <a:t>Дугаржап</a:t>
            </a:r>
            <a:r>
              <a:rPr lang="ru-RU" sz="6400" b="1" dirty="0">
                <a:latin typeface="Monotype Corsiva" pitchFamily="66" charset="0"/>
              </a:rPr>
              <a:t> </a:t>
            </a:r>
            <a:r>
              <a:rPr lang="ru-RU" sz="6400" b="1" dirty="0" err="1">
                <a:latin typeface="Monotype Corsiva" pitchFamily="66" charset="0"/>
              </a:rPr>
              <a:t>Дембирелович</a:t>
            </a:r>
            <a:endParaRPr lang="ru-RU" sz="6400" b="1" dirty="0">
              <a:latin typeface="Monotype Corsiva" pitchFamily="66" charset="0"/>
            </a:endParaRPr>
          </a:p>
        </p:txBody>
      </p:sp>
      <p:pic>
        <p:nvPicPr>
          <p:cNvPr id="7" name="Picture 4" descr="ачам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7772400" y="1562100"/>
            <a:ext cx="3276600" cy="44802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77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1285820" y="7286640"/>
            <a:ext cx="15859236" cy="2250297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      У истоков стоял мой дедушка- </a:t>
            </a:r>
            <a:r>
              <a:rPr lang="ru-RU" sz="4300" dirty="0" err="1">
                <a:latin typeface="Times New Roman" pitchFamily="18" charset="0"/>
                <a:cs typeface="Times New Roman" pitchFamily="18" charset="0"/>
              </a:rPr>
              <a:t>Хомушку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00" dirty="0" err="1">
                <a:latin typeface="Times New Roman" pitchFamily="18" charset="0"/>
                <a:cs typeface="Times New Roman" pitchFamily="18" charset="0"/>
              </a:rPr>
              <a:t>Дугаржап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00" dirty="0" err="1">
                <a:latin typeface="Times New Roman" pitchFamily="18" charset="0"/>
                <a:cs typeface="Times New Roman" pitchFamily="18" charset="0"/>
              </a:rPr>
              <a:t>Дембирелович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. Начал педагогическую деятельность с 17 лет. В течение 45 лет работал учителем, директором во многих </a:t>
            </a:r>
            <a:r>
              <a:rPr lang="ru-RU" sz="4300" dirty="0" err="1">
                <a:latin typeface="Times New Roman" pitchFamily="18" charset="0"/>
                <a:cs typeface="Times New Roman" pitchFamily="18" charset="0"/>
              </a:rPr>
              <a:t>кожуунах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 Республики.</a:t>
            </a:r>
          </a:p>
        </p:txBody>
      </p:sp>
      <p:pic>
        <p:nvPicPr>
          <p:cNvPr id="6" name="Picture 4" descr="урок уез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28" y="642907"/>
            <a:ext cx="13287468" cy="6405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147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28902" y="500063"/>
            <a:ext cx="13027268" cy="540545"/>
          </a:xfrm>
          <a:noFill/>
        </p:spPr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buFont typeface="Georgia" pitchFamily="18" charset="0"/>
              <a:buNone/>
            </a:pPr>
            <a:r>
              <a:rPr lang="ru-RU" altLang="ru-RU" sz="4300" dirty="0">
                <a:latin typeface="TTSchoolBook" pitchFamily="34" charset="0"/>
              </a:rPr>
              <a:t>Заслуженные награды</a:t>
            </a:r>
          </a:p>
        </p:txBody>
      </p:sp>
      <p:pic>
        <p:nvPicPr>
          <p:cNvPr id="12291" name="Picture 5" descr="tyva_zaslyg_ychit_shko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91456" y="1364457"/>
            <a:ext cx="1969476" cy="280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6" descr="medal-za-trudovoe-otlich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3433" y="1364457"/>
            <a:ext cx="2356338" cy="280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7" descr="ветеран труд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03625" y="1257300"/>
            <a:ext cx="2157046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8" descr="50 лет победыWa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60416" y="1364457"/>
            <a:ext cx="195189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9" descr="отличн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98433" y="1688307"/>
            <a:ext cx="203391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10" descr="заслуч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13640" y="4279107"/>
            <a:ext cx="568276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11" descr="заслуч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44001" y="4279107"/>
            <a:ext cx="5653454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4" descr="J0099176"/>
          <p:cNvPicPr>
            <a:picLocks noChangeAspect="1" noChangeArrowheads="1"/>
          </p:cNvPicPr>
          <p:nvPr/>
        </p:nvPicPr>
        <p:blipFill>
          <a:blip r:embed="rId9">
            <a:lum bright="12000"/>
          </a:blip>
          <a:srcRect/>
          <a:stretch>
            <a:fillRect/>
          </a:stretch>
        </p:blipFill>
        <p:spPr bwMode="auto">
          <a:xfrm>
            <a:off x="1" y="173834"/>
            <a:ext cx="12760570" cy="43100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2299" name="Picture 15" descr="J0099176"/>
          <p:cNvPicPr>
            <a:picLocks noChangeAspect="1" noChangeArrowheads="1"/>
          </p:cNvPicPr>
          <p:nvPr/>
        </p:nvPicPr>
        <p:blipFill>
          <a:blip r:embed="rId9">
            <a:lum bright="12000"/>
          </a:blip>
          <a:srcRect r="56477" b="-552"/>
          <a:stretch>
            <a:fillRect/>
          </a:stretch>
        </p:blipFill>
        <p:spPr bwMode="auto">
          <a:xfrm>
            <a:off x="12734195" y="173834"/>
            <a:ext cx="5553806" cy="43338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2300" name="Picture 16" descr="J0099176"/>
          <p:cNvPicPr>
            <a:picLocks noChangeAspect="1" noChangeArrowheads="1"/>
          </p:cNvPicPr>
          <p:nvPr/>
        </p:nvPicPr>
        <p:blipFill>
          <a:blip r:embed="rId9">
            <a:lum bright="12000"/>
          </a:blip>
          <a:srcRect/>
          <a:stretch>
            <a:fillRect/>
          </a:stretch>
        </p:blipFill>
        <p:spPr bwMode="auto">
          <a:xfrm>
            <a:off x="1" y="9789322"/>
            <a:ext cx="12760570" cy="43100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2301" name="Picture 17" descr="J0099176"/>
          <p:cNvPicPr>
            <a:picLocks noChangeAspect="1" noChangeArrowheads="1"/>
          </p:cNvPicPr>
          <p:nvPr/>
        </p:nvPicPr>
        <p:blipFill>
          <a:blip r:embed="rId9">
            <a:lum bright="12000"/>
          </a:blip>
          <a:srcRect r="54156" b="-15469"/>
          <a:stretch>
            <a:fillRect/>
          </a:stretch>
        </p:blipFill>
        <p:spPr bwMode="auto">
          <a:xfrm>
            <a:off x="12734192" y="9789322"/>
            <a:ext cx="5849816" cy="49768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983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7162800" y="3848100"/>
            <a:ext cx="9001188" cy="5503074"/>
          </a:xfrm>
        </p:spPr>
        <p:txBody>
          <a:bodyPr/>
          <a:lstStyle/>
          <a:p>
            <a:pPr algn="just"/>
            <a:r>
              <a:rPr lang="ru-RU" sz="5700" dirty="0">
                <a:latin typeface="Monotype Corsiva" pitchFamily="66" charset="0"/>
                <a:cs typeface="Times New Roman" pitchFamily="18" charset="0"/>
              </a:rPr>
              <a:t>	</a:t>
            </a:r>
            <a:r>
              <a:rPr lang="ru-RU" sz="5700" b="1" dirty="0">
                <a:latin typeface="Monotype Corsiva" pitchFamily="66" charset="0"/>
                <a:cs typeface="Times New Roman" pitchFamily="18" charset="0"/>
              </a:rPr>
              <a:t>Учитель русского языка и литературы. Почетный работник образования Российской Федерации.</a:t>
            </a:r>
            <a:br>
              <a:rPr lang="ru-RU" sz="5700" b="1" dirty="0">
                <a:latin typeface="Monotype Corsiva" pitchFamily="66" charset="0"/>
                <a:cs typeface="Times New Roman" pitchFamily="18" charset="0"/>
              </a:rPr>
            </a:br>
            <a:r>
              <a:rPr lang="ru-RU" sz="5700" b="1" dirty="0">
                <a:latin typeface="Monotype Corsiva" pitchFamily="66" charset="0"/>
                <a:cs typeface="Times New Roman" pitchFamily="18" charset="0"/>
              </a:rPr>
              <a:t>Общий стаж работы 45лет.</a:t>
            </a:r>
          </a:p>
        </p:txBody>
      </p:sp>
      <p:pic>
        <p:nvPicPr>
          <p:cNvPr id="12297" name="Picture 9" descr="C:\Users\User\Desktop\Downloads\Screenshot_20230125-125425_Galler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209800" y="1376677"/>
            <a:ext cx="4191000" cy="7864814"/>
          </a:xfrm>
          <a:prstGeom prst="rect">
            <a:avLst/>
          </a:prstGeom>
          <a:noFill/>
        </p:spPr>
      </p:pic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7315200" y="1386420"/>
            <a:ext cx="9144064" cy="2350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63284" tIns="81642" rIns="163284" bIns="81642">
            <a:spAutoFit/>
          </a:bodyPr>
          <a:lstStyle/>
          <a:p>
            <a:pPr algn="ctr" eaLnBrk="0" hangingPunct="0"/>
            <a:r>
              <a:rPr lang="ru-RU" sz="7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Моя мама – </a:t>
            </a:r>
            <a:r>
              <a:rPr lang="ru-RU" sz="7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Хомушку</a:t>
            </a:r>
            <a:r>
              <a:rPr lang="ru-RU" sz="7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Лидия </a:t>
            </a:r>
            <a:r>
              <a:rPr lang="ru-RU" sz="7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Опук-ооловна</a:t>
            </a:r>
            <a:endParaRPr lang="ru-RU" sz="7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12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4200" y="1943100"/>
            <a:ext cx="6229336" cy="6000794"/>
          </a:xfrm>
        </p:spPr>
        <p:txBody>
          <a:bodyPr/>
          <a:lstStyle/>
          <a:p>
            <a:r>
              <a:rPr lang="ru-RU" sz="6400" dirty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6400" b="1" dirty="0" err="1">
                <a:solidFill>
                  <a:srgbClr val="FF0000"/>
                </a:solidFill>
                <a:latin typeface="Monotype Corsiva" pitchFamily="66" charset="0"/>
              </a:rPr>
              <a:t>Иргит</a:t>
            </a:r>
            <a:r>
              <a:rPr lang="ru-RU" sz="6400" b="1" dirty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6400" b="1" dirty="0" err="1">
                <a:solidFill>
                  <a:srgbClr val="FF0000"/>
                </a:solidFill>
                <a:latin typeface="Monotype Corsiva" pitchFamily="66" charset="0"/>
              </a:rPr>
              <a:t>Алдынай</a:t>
            </a:r>
            <a:r>
              <a:rPr lang="ru-RU" sz="6400" b="1" dirty="0">
                <a:solidFill>
                  <a:srgbClr val="FF0000"/>
                </a:solidFill>
                <a:latin typeface="Monotype Corsiva" pitchFamily="66" charset="0"/>
              </a:rPr>
              <a:t> Григорьевна – </a:t>
            </a:r>
            <a:r>
              <a:rPr lang="ru-RU" sz="6400" b="1" dirty="0">
                <a:solidFill>
                  <a:srgbClr val="002060"/>
                </a:solidFill>
                <a:latin typeface="Monotype Corsiva" pitchFamily="66" charset="0"/>
              </a:rPr>
              <a:t>учитель русского языка и литературы</a:t>
            </a:r>
          </a:p>
        </p:txBody>
      </p:sp>
      <p:pic>
        <p:nvPicPr>
          <p:cNvPr id="53250" name="Picture 2" descr="C:\Users\User\Desktop\Downloads\Screenshot_20220526-122106_Gallery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1125200" y="1104900"/>
            <a:ext cx="4343400" cy="8226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0666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8001000" y="1257300"/>
            <a:ext cx="8534400" cy="2708252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		Мой сын - </a:t>
            </a:r>
            <a:r>
              <a:rPr lang="ru-RU" b="1" dirty="0" err="1" smtClean="0">
                <a:solidFill>
                  <a:srgbClr val="FF0000"/>
                </a:solidFill>
                <a:latin typeface="Monotype Corsiva" pitchFamily="66" charset="0"/>
              </a:rPr>
              <a:t>Иргит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Monotype Corsiva" pitchFamily="66" charset="0"/>
              </a:rPr>
              <a:t>Аржаан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Monotype Corsiva" pitchFamily="66" charset="0"/>
              </a:rPr>
              <a:t>Артышович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. Тренер – преподаватель СШОР </a:t>
            </a:r>
            <a:r>
              <a:rPr lang="ru-RU" dirty="0" err="1" smtClean="0">
                <a:solidFill>
                  <a:srgbClr val="002060"/>
                </a:solidFill>
                <a:latin typeface="Monotype Corsiva" pitchFamily="66" charset="0"/>
              </a:rPr>
              <a:t>им.Чечен-оола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  </a:t>
            </a:r>
            <a:r>
              <a:rPr lang="ru-RU" dirty="0" err="1" smtClean="0">
                <a:solidFill>
                  <a:srgbClr val="002060"/>
                </a:solidFill>
                <a:latin typeface="Monotype Corsiva" pitchFamily="66" charset="0"/>
              </a:rPr>
              <a:t>Монгуш</a:t>
            </a:r>
            <a:endParaRPr lang="ru-RU" dirty="0"/>
          </a:p>
        </p:txBody>
      </p:sp>
      <p:pic>
        <p:nvPicPr>
          <p:cNvPr id="54275" name="Picture 3" descr="C:\Users\User\Desktop\Downloads\IMG-6bbe6dd9054d4565bb128fe9a37c168f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3400" y="4990473"/>
            <a:ext cx="7858180" cy="4420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User\Desktop\Downloads\Screenshot_20220729-195630_Galle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580" y="1393006"/>
            <a:ext cx="5000660" cy="77093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396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456" y="1821633"/>
            <a:ext cx="13287468" cy="686516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Monotype Corsiva" pitchFamily="66" charset="0"/>
              </a:rPr>
              <a:t>Итак, наша династия –это 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четыре </a:t>
            </a:r>
            <a:r>
              <a:rPr lang="ru-RU" b="1" dirty="0">
                <a:solidFill>
                  <a:srgbClr val="FF0000"/>
                </a:solidFill>
                <a:latin typeface="Monotype Corsiva" pitchFamily="66" charset="0"/>
              </a:rPr>
              <a:t>поколения 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педагогов</a:t>
            </a:r>
            <a:r>
              <a:rPr lang="ru-RU" b="1" dirty="0">
                <a:solidFill>
                  <a:srgbClr val="FF0000"/>
                </a:solidFill>
                <a:latin typeface="Monotype Corsiva" pitchFamily="66" charset="0"/>
              </a:rPr>
              <a:t>. </a:t>
            </a:r>
            <a:r>
              <a:rPr lang="ru-RU" sz="5700" b="1" dirty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5700" b="1" dirty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5700" b="1" dirty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5700" b="1" dirty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7100" b="1" dirty="0">
                <a:solidFill>
                  <a:srgbClr val="0070C0"/>
                </a:solidFill>
                <a:latin typeface="Monotype Corsiva" pitchFamily="66" charset="0"/>
              </a:rPr>
              <a:t>Горжусь династией своей</a:t>
            </a:r>
            <a:br>
              <a:rPr lang="ru-RU" sz="7100" b="1" dirty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7100" b="1" dirty="0">
                <a:solidFill>
                  <a:srgbClr val="0070C0"/>
                </a:solidFill>
                <a:latin typeface="Monotype Corsiva" pitchFamily="66" charset="0"/>
              </a:rPr>
              <a:t>Учительской по праву,</a:t>
            </a:r>
            <a:br>
              <a:rPr lang="ru-RU" sz="7100" b="1" dirty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7100" b="1" dirty="0">
                <a:solidFill>
                  <a:srgbClr val="0070C0"/>
                </a:solidFill>
                <a:latin typeface="Monotype Corsiva" pitchFamily="66" charset="0"/>
              </a:rPr>
              <a:t>Они снискали у людей</a:t>
            </a:r>
            <a:br>
              <a:rPr lang="ru-RU" sz="7100" b="1" dirty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7100" b="1" dirty="0">
                <a:solidFill>
                  <a:srgbClr val="0070C0"/>
                </a:solidFill>
                <a:latin typeface="Monotype Corsiva" pitchFamily="66" charset="0"/>
              </a:rPr>
              <a:t>За труд любовь и славу.</a:t>
            </a:r>
            <a:r>
              <a:rPr lang="ru-RU" sz="5700" dirty="0"/>
              <a:t/>
            </a:r>
            <a:br>
              <a:rPr lang="ru-RU" sz="5700" dirty="0"/>
            </a:br>
            <a:endParaRPr lang="ru-RU" sz="57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00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281295">
            <a:off x="14043183" y="-1802828"/>
            <a:ext cx="7333300" cy="650663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789956" y="8017517"/>
            <a:ext cx="2676198" cy="248156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/>
          <a:srcRect t="57" b="57"/>
          <a:stretch>
            <a:fillRect/>
          </a:stretch>
        </p:blipFill>
        <p:spPr>
          <a:xfrm rot="9017464">
            <a:off x="11708308" y="-797509"/>
            <a:ext cx="2803881" cy="217300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611983">
            <a:off x="5671393" y="8689457"/>
            <a:ext cx="1917467" cy="1826823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1634309">
            <a:off x="-104313" y="8466127"/>
            <a:ext cx="3350830" cy="273092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5143287" y="-3352588"/>
            <a:ext cx="8001427" cy="1554480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18271758" cy="10287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09912" y="1719833"/>
            <a:ext cx="13468172" cy="5612524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algn="ctr"/>
            <a:r>
              <a:rPr lang="ru-RU" sz="11800" b="1" dirty="0">
                <a:ln w="0">
                  <a:noFill/>
                </a:ln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«Моя семья-династия педагогов»</a:t>
            </a:r>
          </a:p>
        </p:txBody>
      </p:sp>
    </p:spTree>
    <p:extLst>
      <p:ext uri="{BB962C8B-B14F-4D97-AF65-F5344CB8AC3E}">
        <p14:creationId xmlns:p14="http://schemas.microsoft.com/office/powerpoint/2010/main" val="154099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" y="495224"/>
            <a:ext cx="18271758" cy="10287000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512064" y="1042416"/>
            <a:ext cx="16654272" cy="9244584"/>
          </a:xfrm>
        </p:spPr>
        <p:txBody>
          <a:bodyPr>
            <a:normAutofit/>
          </a:bodyPr>
          <a:lstStyle/>
          <a:p>
            <a:pPr algn="ctr"/>
            <a:endParaRPr lang="ru-RU" dirty="0" smtClean="0"/>
          </a:p>
          <a:p>
            <a:pPr marL="0" indent="0" algn="ctr"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Учитель-</a:t>
            </a:r>
            <a:r>
              <a:rPr lang="ru-RU" dirty="0" smtClean="0"/>
              <a:t>это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благородная миссия на земле. </a:t>
            </a:r>
          </a:p>
          <a:p>
            <a:pPr marL="0" indent="0" algn="ctr">
              <a:buNone/>
            </a:pPr>
            <a:r>
              <a:rPr lang="ru-RU" dirty="0" smtClean="0"/>
              <a:t>Его голова всегда занята школой. Он искренне радуется и переживает за детей, отдает им свое сердечное тепло, не прося взамен ничего. Его отличает чистота помыслов и щедрость души.</a:t>
            </a:r>
          </a:p>
          <a:p>
            <a:pPr algn="ctr"/>
            <a:endParaRPr lang="ru-RU" sz="6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067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" y="495224"/>
            <a:ext cx="18271758" cy="10287000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512064" y="1042416"/>
            <a:ext cx="16654272" cy="9244584"/>
          </a:xfrm>
        </p:spPr>
        <p:txBody>
          <a:bodyPr>
            <a:normAutofit/>
          </a:bodyPr>
          <a:lstStyle/>
          <a:p>
            <a:pPr algn="ctr"/>
            <a:endParaRPr lang="ru-RU" dirty="0" smtClean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Династия в педагогике-свидетельство искренней веры в профессию учителя, ее первостепенную значимость. Вера эта становится генетическим кодом, иначе как объяснить, что в наше прагматичное время такие династии по-прежнему не только существуют, но и развиваются, являясь настоящим оплотом школы.</a:t>
            </a:r>
          </a:p>
          <a:p>
            <a:pPr algn="ctr"/>
            <a:endParaRPr lang="ru-RU" sz="7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5380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71758" cy="102870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007066" y="1014413"/>
            <a:ext cx="14257624" cy="2171700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>У истоков династии стоял </a:t>
            </a:r>
            <a:r>
              <a:rPr lang="ru-RU" sz="3600" b="1" dirty="0" err="1"/>
              <a:t>Хомушку</a:t>
            </a:r>
            <a:r>
              <a:rPr lang="ru-RU" sz="3600" b="1" dirty="0"/>
              <a:t> </a:t>
            </a:r>
            <a:r>
              <a:rPr lang="ru-RU" sz="3600" b="1" dirty="0" err="1"/>
              <a:t>Олзей-оол</a:t>
            </a:r>
            <a:r>
              <a:rPr lang="ru-RU" sz="3600" b="1" dirty="0"/>
              <a:t> </a:t>
            </a:r>
            <a:r>
              <a:rPr lang="ru-RU" sz="3600" b="1" dirty="0" err="1"/>
              <a:t>Очурович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/>
              <a:t>(1934-2005), который всю жизнь проработал в школе села </a:t>
            </a:r>
            <a:r>
              <a:rPr lang="ru-RU" sz="3600" b="1" dirty="0" err="1"/>
              <a:t>Чыраа-Бажы</a:t>
            </a:r>
            <a:r>
              <a:rPr lang="ru-RU" sz="3600" b="1" dirty="0"/>
              <a:t> учителем тувинского языка и истории. После окончания института был распределен в школу села Самагалтай Тес-</a:t>
            </a:r>
            <a:r>
              <a:rPr lang="ru-RU" sz="3600" b="1" dirty="0" err="1"/>
              <a:t>Хемского</a:t>
            </a:r>
            <a:r>
              <a:rPr lang="ru-RU" sz="3600" b="1" dirty="0"/>
              <a:t> района. Там проработал всего 2 года. В 1959-67гг. работал завучем  </a:t>
            </a:r>
            <a:r>
              <a:rPr lang="ru-RU" sz="3600" b="1" dirty="0" err="1"/>
              <a:t>Теве-Хаинской</a:t>
            </a:r>
            <a:r>
              <a:rPr lang="ru-RU" sz="3600" b="1" dirty="0"/>
              <a:t> средней школы.</a:t>
            </a: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512064" y="1042416"/>
            <a:ext cx="16654272" cy="9244584"/>
          </a:xfrm>
        </p:spPr>
        <p:txBody>
          <a:bodyPr>
            <a:normAutofit/>
          </a:bodyPr>
          <a:lstStyle/>
          <a:p>
            <a:pPr algn="ctr"/>
            <a:endParaRPr lang="ru-RU" dirty="0" smtClean="0"/>
          </a:p>
          <a:p>
            <a:pPr algn="ctr"/>
            <a:endParaRPr lang="ru-RU" sz="71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947" y="3386138"/>
            <a:ext cx="5986110" cy="4450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351" y="3386138"/>
            <a:ext cx="7213574" cy="445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1035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" y="0"/>
            <a:ext cx="18271758" cy="102870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914651" y="871537"/>
            <a:ext cx="12249150" cy="1814513"/>
          </a:xfrm>
        </p:spPr>
        <p:txBody>
          <a:bodyPr>
            <a:normAutofit/>
          </a:bodyPr>
          <a:lstStyle/>
          <a:p>
            <a:pPr algn="ctr"/>
            <a:r>
              <a:rPr lang="ru-RU" sz="5000" dirty="0"/>
              <a:t>Коллектив </a:t>
            </a:r>
            <a:r>
              <a:rPr lang="ru-RU" sz="5000" dirty="0" err="1"/>
              <a:t>Чыраа-Бажинской</a:t>
            </a:r>
            <a:r>
              <a:rPr lang="ru-RU" sz="5000" dirty="0"/>
              <a:t>  </a:t>
            </a:r>
            <a:br>
              <a:rPr lang="ru-RU" sz="5000" dirty="0"/>
            </a:br>
            <a:r>
              <a:rPr lang="ru-RU" sz="5000" dirty="0"/>
              <a:t>средней школы в 1977г.</a:t>
            </a: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512064" y="1042416"/>
            <a:ext cx="16654272" cy="9244584"/>
          </a:xfrm>
        </p:spPr>
        <p:txBody>
          <a:bodyPr>
            <a:normAutofit/>
          </a:bodyPr>
          <a:lstStyle/>
          <a:p>
            <a:pPr algn="ctr"/>
            <a:endParaRPr lang="ru-RU" dirty="0" smtClean="0"/>
          </a:p>
          <a:p>
            <a:pPr marL="0" indent="0" algn="ctr">
              <a:buNone/>
            </a:pPr>
            <a:endParaRPr lang="ru-RU" sz="7100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40653" y="-368501"/>
            <a:ext cx="5968602" cy="127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78547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" y="0"/>
            <a:ext cx="18271758" cy="10287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114549" y="935797"/>
            <a:ext cx="14116050" cy="2107442"/>
          </a:xfrm>
        </p:spPr>
        <p:txBody>
          <a:bodyPr>
            <a:normAutofit fontScale="77500" lnSpcReduction="20000"/>
          </a:bodyPr>
          <a:lstStyle/>
          <a:p>
            <a:r>
              <a:rPr lang="ru-RU" sz="3200" dirty="0" err="1"/>
              <a:t>Чульдум</a:t>
            </a:r>
            <a:r>
              <a:rPr lang="ru-RU" sz="3200" dirty="0"/>
              <a:t> Ляна </a:t>
            </a:r>
            <a:r>
              <a:rPr lang="ru-RU" sz="3200" dirty="0" err="1"/>
              <a:t>Олзей-ооловна</a:t>
            </a:r>
            <a:r>
              <a:rPr lang="ru-RU" sz="3200" dirty="0"/>
              <a:t>- старшая дочь </a:t>
            </a:r>
            <a:r>
              <a:rPr lang="ru-RU" sz="3200" dirty="0" err="1"/>
              <a:t>Олзей-оола</a:t>
            </a:r>
            <a:r>
              <a:rPr lang="ru-RU" sz="3200" dirty="0"/>
              <a:t> </a:t>
            </a:r>
            <a:r>
              <a:rPr lang="ru-RU" sz="3200" dirty="0" err="1"/>
              <a:t>Очуровича</a:t>
            </a:r>
            <a:r>
              <a:rPr lang="ru-RU" sz="3200" dirty="0"/>
              <a:t>. Окончила  КГПИ 1980г факультет естественно-</a:t>
            </a:r>
            <a:r>
              <a:rPr lang="ru-RU" sz="3200" dirty="0" err="1"/>
              <a:t>георгафический</a:t>
            </a:r>
            <a:r>
              <a:rPr lang="ru-RU" sz="3200" dirty="0"/>
              <a:t> , специальность «Биология Химия». Человек энциклопедических познаний, она блестяще знала химию и биологию. Она награждена нагрудным знаком «Почетный работник общего образования». Всю жизнь проработала в школе учителем химии села </a:t>
            </a:r>
            <a:r>
              <a:rPr lang="ru-RU" sz="3200" dirty="0" err="1"/>
              <a:t>Теве</a:t>
            </a:r>
            <a:r>
              <a:rPr lang="ru-RU" sz="3200" dirty="0"/>
              <a:t>-Хая. Общий стаж 43.</a:t>
            </a:r>
          </a:p>
        </p:txBody>
      </p:sp>
      <p:pic>
        <p:nvPicPr>
          <p:cNvPr id="1027" name="Picture 3" descr="C:\Users\Донгак\Desktop\IMG-4a76991f5a20eb54b64d58ffa93ddf68-V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2122" y="4115447"/>
            <a:ext cx="6597580" cy="438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43300"/>
            <a:ext cx="6248400" cy="586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2085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313"/>
            <a:ext cx="18288000" cy="98276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100" y="819153"/>
            <a:ext cx="14211300" cy="2381247"/>
          </a:xfrm>
        </p:spPr>
        <p:txBody>
          <a:bodyPr>
            <a:noAutofit/>
          </a:bodyPr>
          <a:lstStyle/>
          <a:p>
            <a:r>
              <a:rPr lang="ru-RU" sz="3200" b="1" dirty="0" err="1"/>
              <a:t>Бегзи</a:t>
            </a:r>
            <a:r>
              <a:rPr lang="ru-RU" sz="3200" b="1" dirty="0"/>
              <a:t> Оксана </a:t>
            </a:r>
            <a:r>
              <a:rPr lang="ru-RU" sz="3200" b="1" dirty="0" err="1"/>
              <a:t>Олзей-ооловна</a:t>
            </a:r>
            <a:r>
              <a:rPr lang="ru-RU" sz="3200" b="1" dirty="0"/>
              <a:t>- вторая дочь </a:t>
            </a:r>
            <a:r>
              <a:rPr lang="ru-RU" sz="3200" b="1" dirty="0" err="1"/>
              <a:t>Олзей-оола</a:t>
            </a:r>
            <a:r>
              <a:rPr lang="ru-RU" sz="3200" b="1" dirty="0"/>
              <a:t> </a:t>
            </a:r>
            <a:r>
              <a:rPr lang="ru-RU" sz="3200" b="1" dirty="0" err="1"/>
              <a:t>Очуровича</a:t>
            </a:r>
            <a:r>
              <a:rPr lang="ru-RU" sz="3200" b="1" dirty="0"/>
              <a:t>. Она  окончила Московская Государственная академия биотехнологии и ветеринарной медицины им. К.И. Скрябина 1983г факультет Ветеринарный, а в 1986 г закончила педагогический факультет. В настоящее время работает учителем химии в Сельскохозяйственном техникуме г. Кызыла .Общий стаж 39.</a:t>
            </a:r>
            <a:endParaRPr lang="ru-RU" sz="3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1147" y="4416425"/>
            <a:ext cx="3146781" cy="417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Донгак\Downloads\IMG-a37912b39f7002b7c94da2eb67de012c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398" y="4329114"/>
            <a:ext cx="7155384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3838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" y="0"/>
            <a:ext cx="18271758" cy="1028700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2781299" y="1543050"/>
            <a:ext cx="12706350" cy="7327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Оксана </a:t>
            </a:r>
            <a:r>
              <a:rPr lang="ru-RU" dirty="0" err="1" smtClean="0"/>
              <a:t>Олзей-ооловна</a:t>
            </a:r>
            <a:r>
              <a:rPr lang="ru-RU" dirty="0" smtClean="0"/>
              <a:t> награждена </a:t>
            </a:r>
            <a:r>
              <a:rPr lang="ru-RU" dirty="0"/>
              <a:t>Почетными грамотами Министерства образования и науки РТ, Министерства сельского хозяйства РФ. Нагрудный знак «Почетный работник среднего профессионального образования Российской Федерации».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27565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3" y="0"/>
            <a:ext cx="18271758" cy="10287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5070" y="1214438"/>
            <a:ext cx="14401800" cy="1828800"/>
          </a:xfrm>
        </p:spPr>
        <p:txBody>
          <a:bodyPr>
            <a:noAutofit/>
          </a:bodyPr>
          <a:lstStyle/>
          <a:p>
            <a:r>
              <a:rPr lang="ru-RU" sz="3200" b="1" dirty="0" err="1"/>
              <a:t>Самдан</a:t>
            </a:r>
            <a:r>
              <a:rPr lang="ru-RU" sz="3200" b="1" dirty="0"/>
              <a:t> Марта </a:t>
            </a:r>
            <a:r>
              <a:rPr lang="ru-RU" sz="3200" b="1" dirty="0" err="1"/>
              <a:t>Олзей-ооловна</a:t>
            </a:r>
            <a:r>
              <a:rPr lang="ru-RU" sz="3200" b="1" dirty="0"/>
              <a:t>- младшая дочь </a:t>
            </a:r>
            <a:r>
              <a:rPr lang="ru-RU" sz="3200" b="1" dirty="0" err="1"/>
              <a:t>Олзей-оола</a:t>
            </a:r>
            <a:r>
              <a:rPr lang="ru-RU" sz="3200" b="1" dirty="0"/>
              <a:t> </a:t>
            </a:r>
            <a:r>
              <a:rPr lang="ru-RU" sz="3200" b="1" dirty="0" err="1"/>
              <a:t>Очуровича</a:t>
            </a:r>
            <a:r>
              <a:rPr lang="ru-RU" sz="3200" b="1" dirty="0"/>
              <a:t>.  Она окончила КГПИ в 1993г, факультет естественно-географический. Специальность-география, биология. После окончания института работала учителем химии и географии в селе </a:t>
            </a:r>
            <a:r>
              <a:rPr lang="ru-RU" sz="3200" b="1" dirty="0" err="1"/>
              <a:t>Теве</a:t>
            </a:r>
            <a:r>
              <a:rPr lang="ru-RU" sz="3200" b="1" dirty="0"/>
              <a:t>-Хая 1993-94г, а в 1994-96г работала в Тес-</a:t>
            </a:r>
            <a:r>
              <a:rPr lang="ru-RU" sz="3200" b="1" dirty="0" err="1"/>
              <a:t>Хемском</a:t>
            </a:r>
            <a:r>
              <a:rPr lang="ru-RU" sz="3200" b="1" dirty="0"/>
              <a:t> </a:t>
            </a:r>
            <a:r>
              <a:rPr lang="ru-RU" sz="3200" b="1" dirty="0" err="1"/>
              <a:t>кожууне</a:t>
            </a:r>
            <a:r>
              <a:rPr lang="ru-RU" sz="3200" b="1" dirty="0"/>
              <a:t> села Самагалтай.</a:t>
            </a:r>
          </a:p>
        </p:txBody>
      </p:sp>
      <p:pic>
        <p:nvPicPr>
          <p:cNvPr id="7" name="Picture 2" descr="C:\Users\Донгак\Downloads\IMG-d78a6a2eb0e7d5b1dbd0d80e5cfc7126-V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9400" y="3695700"/>
            <a:ext cx="4061375" cy="559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7"/>
          <p:cNvSpPr>
            <a:spLocks noGrp="1"/>
          </p:cNvSpPr>
          <p:nvPr>
            <p:ph sz="quarter" idx="14"/>
          </p:nvPr>
        </p:nvSpPr>
        <p:spPr>
          <a:xfrm>
            <a:off x="8782051" y="3848099"/>
            <a:ext cx="7774782" cy="503634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Награждена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Грамотой Министерство Образования Республики Тыва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37500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0"/>
            <a:ext cx="18271758" cy="10287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50" y="661991"/>
            <a:ext cx="14249400" cy="1852611"/>
          </a:xfrm>
        </p:spPr>
        <p:txBody>
          <a:bodyPr>
            <a:noAutofit/>
          </a:bodyPr>
          <a:lstStyle/>
          <a:p>
            <a:r>
              <a:rPr lang="ru-RU" sz="3200" b="1" dirty="0"/>
              <a:t>Донгак Алена Александровна- внучка </a:t>
            </a:r>
            <a:r>
              <a:rPr lang="ru-RU" sz="3200" b="1" dirty="0" err="1"/>
              <a:t>Олзей-оола</a:t>
            </a:r>
            <a:r>
              <a:rPr lang="ru-RU" sz="3200" b="1" dirty="0"/>
              <a:t> </a:t>
            </a:r>
            <a:r>
              <a:rPr lang="ru-RU" sz="3200" b="1" dirty="0" err="1"/>
              <a:t>Очуровича</a:t>
            </a:r>
            <a:r>
              <a:rPr lang="ru-RU" sz="3200" b="1" dirty="0"/>
              <a:t>.  Окончила </a:t>
            </a:r>
            <a:r>
              <a:rPr lang="ru-RU" sz="3200" b="1" dirty="0" err="1"/>
              <a:t>Тывинский</a:t>
            </a:r>
            <a:r>
              <a:rPr lang="ru-RU" sz="3200" b="1" dirty="0"/>
              <a:t> Государственный Университет  в 2007г, факультет естественно-географический. Специальность «Биология». Работает  в родной школе села </a:t>
            </a:r>
            <a:r>
              <a:rPr lang="ru-RU" sz="3200" b="1" dirty="0" err="1"/>
              <a:t>Теве</a:t>
            </a:r>
            <a:r>
              <a:rPr lang="ru-RU" sz="3200" b="1" dirty="0"/>
              <a:t>-Хая учителем биологии.  Общий стаж 16. </a:t>
            </a:r>
            <a:endParaRPr lang="ru-RU" sz="3600" dirty="0"/>
          </a:p>
        </p:txBody>
      </p:sp>
      <p:pic>
        <p:nvPicPr>
          <p:cNvPr id="4099" name="Picture 3" descr="C:\Users\Донгак\Downloads\20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400" y="2324100"/>
            <a:ext cx="5486400" cy="712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7"/>
          <p:cNvSpPr>
            <a:spLocks noGrp="1"/>
          </p:cNvSpPr>
          <p:nvPr>
            <p:ph sz="quarter" idx="14"/>
          </p:nvPr>
        </p:nvSpPr>
        <p:spPr>
          <a:xfrm>
            <a:off x="8724901" y="2800349"/>
            <a:ext cx="6534150" cy="544115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280" y="2628901"/>
            <a:ext cx="6142220" cy="557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084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281295">
            <a:off x="-3932369" y="736323"/>
            <a:ext cx="7333300" cy="650663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17263" y="-695123"/>
            <a:ext cx="2676198" cy="248156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/>
          <a:srcRect t="57" b="57"/>
          <a:stretch>
            <a:fillRect/>
          </a:stretch>
        </p:blipFill>
        <p:spPr>
          <a:xfrm rot="9017464">
            <a:off x="11708308" y="-797509"/>
            <a:ext cx="2803881" cy="217300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611983">
            <a:off x="15675216" y="-142156"/>
            <a:ext cx="3168168" cy="30184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634309">
            <a:off x="-203711" y="-935951"/>
            <a:ext cx="3350830" cy="2730927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091127">
            <a:off x="3929814" y="5960968"/>
            <a:ext cx="1043209" cy="831543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4991101" y="-1981201"/>
            <a:ext cx="7467599" cy="13639802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Династия педагогов…"/>
          <p:cNvSpPr txBox="1">
            <a:spLocks noGrp="1"/>
          </p:cNvSpPr>
          <p:nvPr>
            <p:ph type="ctrTitle"/>
          </p:nvPr>
        </p:nvSpPr>
        <p:spPr>
          <a:xfrm>
            <a:off x="5943600" y="2628900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sz="6000" dirty="0" err="1">
                <a:solidFill>
                  <a:schemeClr val="tx1"/>
                </a:solidFill>
                <a:latin typeface="Old English Text MT" panose="03040902040508030806" pitchFamily="66" charset="0"/>
              </a:rPr>
              <a:t>Династия</a:t>
            </a:r>
            <a:r>
              <a:rPr sz="6000" dirty="0">
                <a:solidFill>
                  <a:schemeClr val="tx1"/>
                </a:solidFill>
                <a:latin typeface="Old English Text MT" panose="03040902040508030806" pitchFamily="66" charset="0"/>
              </a:rPr>
              <a:t> </a:t>
            </a:r>
            <a:r>
              <a:rPr sz="6000" dirty="0" err="1">
                <a:solidFill>
                  <a:schemeClr val="tx1"/>
                </a:solidFill>
                <a:latin typeface="Old English Text MT" panose="03040902040508030806" pitchFamily="66" charset="0"/>
              </a:rPr>
              <a:t>педагогов</a:t>
            </a:r>
            <a:r>
              <a:rPr sz="6000" dirty="0">
                <a:solidFill>
                  <a:schemeClr val="tx1"/>
                </a:solidFill>
                <a:latin typeface="Old English Text MT" panose="03040902040508030806" pitchFamily="66" charset="0"/>
              </a:rPr>
              <a:t> </a:t>
            </a:r>
          </a:p>
          <a:p>
            <a:pPr algn="ctr"/>
            <a:r>
              <a:rPr sz="6000" dirty="0">
                <a:solidFill>
                  <a:schemeClr val="tx1"/>
                </a:solidFill>
                <a:latin typeface="Old English Text MT" panose="03040902040508030806" pitchFamily="66" charset="0"/>
              </a:rPr>
              <a:t>в 3 </a:t>
            </a:r>
            <a:r>
              <a:rPr sz="6000" dirty="0" err="1">
                <a:solidFill>
                  <a:schemeClr val="tx1"/>
                </a:solidFill>
                <a:latin typeface="Old English Text MT" panose="03040902040508030806" pitchFamily="66" charset="0"/>
              </a:rPr>
              <a:t>поколении</a:t>
            </a:r>
            <a:endParaRPr sz="6000" dirty="0">
              <a:solidFill>
                <a:schemeClr val="tx1"/>
              </a:solidFill>
              <a:latin typeface="Old English Text MT" panose="03040902040508030806" pitchFamily="66" charset="0"/>
            </a:endParaRPr>
          </a:p>
        </p:txBody>
      </p:sp>
      <p:sp>
        <p:nvSpPr>
          <p:cNvPr id="220" name="Педагогическая династия…"/>
          <p:cNvSpPr txBox="1">
            <a:spLocks noGrp="1"/>
          </p:cNvSpPr>
          <p:nvPr>
            <p:ph type="subTitle" idx="1"/>
          </p:nvPr>
        </p:nvSpPr>
        <p:spPr>
          <a:xfrm>
            <a:off x="6172200" y="50673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dirty="0" err="1">
                <a:solidFill>
                  <a:schemeClr val="tx1"/>
                </a:solidFill>
                <a:latin typeface="Old English Text MT" panose="03040902040508030806" pitchFamily="66" charset="0"/>
              </a:rPr>
              <a:t>Педагогическая</a:t>
            </a:r>
            <a:r>
              <a:rPr dirty="0">
                <a:solidFill>
                  <a:schemeClr val="tx1"/>
                </a:solidFill>
                <a:latin typeface="Old English Text MT" panose="03040902040508030806" pitchFamily="66" charset="0"/>
              </a:rPr>
              <a:t> </a:t>
            </a:r>
            <a:r>
              <a:rPr dirty="0" err="1">
                <a:solidFill>
                  <a:schemeClr val="tx1"/>
                </a:solidFill>
                <a:latin typeface="Old English Text MT" panose="03040902040508030806" pitchFamily="66" charset="0"/>
              </a:rPr>
              <a:t>династия</a:t>
            </a:r>
            <a:r>
              <a:rPr dirty="0">
                <a:solidFill>
                  <a:schemeClr val="tx1"/>
                </a:solidFill>
                <a:latin typeface="Old English Text MT" panose="03040902040508030806" pitchFamily="66" charset="0"/>
              </a:rPr>
              <a:t> </a:t>
            </a:r>
          </a:p>
          <a:p>
            <a:pPr algn="ctr"/>
            <a:r>
              <a:rPr dirty="0" err="1">
                <a:solidFill>
                  <a:schemeClr val="tx1"/>
                </a:solidFill>
                <a:latin typeface="Old English Text MT" panose="03040902040508030806" pitchFamily="66" charset="0"/>
              </a:rPr>
              <a:t>семьи</a:t>
            </a:r>
            <a:r>
              <a:rPr dirty="0">
                <a:solidFill>
                  <a:schemeClr val="tx1"/>
                </a:solidFill>
                <a:latin typeface="Old English Text MT" panose="03040902040508030806" pitchFamily="66" charset="0"/>
              </a:rPr>
              <a:t> Монгуш</a:t>
            </a:r>
          </a:p>
        </p:txBody>
      </p:sp>
    </p:spTree>
    <p:extLst>
      <p:ext uri="{BB962C8B-B14F-4D97-AF65-F5344CB8AC3E}">
        <p14:creationId xmlns:p14="http://schemas.microsoft.com/office/powerpoint/2010/main" val="184711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Монгуш Сюрюн Дорбаковн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Монгуш Сюрюн Дорбаковна</a:t>
            </a:r>
          </a:p>
        </p:txBody>
      </p:sp>
      <p:sp>
        <p:nvSpPr>
          <p:cNvPr id="223" name="Должность: Учитель родного языка и литературы и истории…"/>
          <p:cNvSpPr txBox="1">
            <a:spLocks noGrp="1"/>
          </p:cNvSpPr>
          <p:nvPr>
            <p:ph type="body" idx="1"/>
          </p:nvPr>
        </p:nvSpPr>
        <p:spPr>
          <a:xfrm>
            <a:off x="1524000" y="2781301"/>
            <a:ext cx="10210801" cy="6381750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  <a:defRPr sz="3600"/>
            </a:pPr>
            <a:r>
              <a:rPr sz="3900" dirty="0" err="1"/>
              <a:t>Должность</a:t>
            </a:r>
            <a:r>
              <a:rPr sz="3900" dirty="0"/>
              <a:t>: </a:t>
            </a:r>
            <a:r>
              <a:rPr sz="3900" dirty="0" err="1"/>
              <a:t>Учитель</a:t>
            </a:r>
            <a:r>
              <a:rPr sz="3900" dirty="0"/>
              <a:t> </a:t>
            </a:r>
            <a:r>
              <a:rPr sz="3900" dirty="0" err="1"/>
              <a:t>родного</a:t>
            </a:r>
            <a:r>
              <a:rPr sz="3900" dirty="0"/>
              <a:t> </a:t>
            </a:r>
            <a:r>
              <a:rPr sz="3900" dirty="0" err="1" smtClean="0"/>
              <a:t>языка</a:t>
            </a:r>
            <a:r>
              <a:rPr lang="ru-RU" sz="3900" dirty="0" smtClean="0"/>
              <a:t>, </a:t>
            </a:r>
            <a:r>
              <a:rPr sz="3900" dirty="0" err="1" smtClean="0"/>
              <a:t>литературы</a:t>
            </a:r>
            <a:r>
              <a:rPr sz="3900" dirty="0" smtClean="0"/>
              <a:t> </a:t>
            </a:r>
            <a:r>
              <a:rPr sz="3900" dirty="0"/>
              <a:t>и </a:t>
            </a:r>
            <a:r>
              <a:rPr sz="3900" dirty="0" err="1"/>
              <a:t>истории</a:t>
            </a:r>
            <a:endParaRPr sz="3900" dirty="0"/>
          </a:p>
          <a:p>
            <a:pPr marL="0" indent="0">
              <a:buNone/>
              <a:defRPr sz="3600"/>
            </a:pPr>
            <a:r>
              <a:rPr sz="3900" dirty="0" err="1"/>
              <a:t>Стаж</a:t>
            </a:r>
            <a:r>
              <a:rPr sz="3900" dirty="0"/>
              <a:t> </a:t>
            </a:r>
            <a:r>
              <a:rPr sz="3900" dirty="0" err="1"/>
              <a:t>работы</a:t>
            </a:r>
            <a:r>
              <a:rPr sz="3900" dirty="0"/>
              <a:t>: 45 </a:t>
            </a:r>
            <a:r>
              <a:rPr sz="3900" dirty="0" err="1"/>
              <a:t>лет</a:t>
            </a:r>
            <a:endParaRPr sz="3900" dirty="0"/>
          </a:p>
          <a:p>
            <a:pPr marL="0" indent="0">
              <a:buNone/>
              <a:defRPr sz="3600"/>
            </a:pPr>
            <a:r>
              <a:rPr sz="3900" dirty="0" err="1"/>
              <a:t>Место</a:t>
            </a:r>
            <a:r>
              <a:rPr sz="3900" dirty="0"/>
              <a:t> </a:t>
            </a:r>
            <a:r>
              <a:rPr sz="3900" dirty="0" err="1"/>
              <a:t>работы</a:t>
            </a:r>
            <a:r>
              <a:rPr sz="3900" dirty="0"/>
              <a:t>: МБОУ </a:t>
            </a:r>
            <a:r>
              <a:rPr sz="3900" dirty="0" err="1"/>
              <a:t>Хорум-Дагская</a:t>
            </a:r>
            <a:r>
              <a:rPr sz="3900" dirty="0"/>
              <a:t> СОШ</a:t>
            </a:r>
          </a:p>
          <a:p>
            <a:pPr marL="0" indent="0">
              <a:buNone/>
              <a:defRPr sz="3600"/>
            </a:pPr>
            <a:r>
              <a:rPr sz="3900" dirty="0" err="1"/>
              <a:t>Награды</a:t>
            </a:r>
            <a:r>
              <a:rPr sz="3900" dirty="0"/>
              <a:t>: </a:t>
            </a:r>
            <a:r>
              <a:rPr sz="3900" dirty="0" err="1"/>
              <a:t>Отличник</a:t>
            </a:r>
            <a:r>
              <a:rPr sz="3900" dirty="0"/>
              <a:t> </a:t>
            </a:r>
            <a:r>
              <a:rPr sz="3900" dirty="0" err="1"/>
              <a:t>народного</a:t>
            </a:r>
            <a:r>
              <a:rPr sz="3900" dirty="0"/>
              <a:t> просвещения-1985г. </a:t>
            </a:r>
            <a:br>
              <a:rPr sz="3900" dirty="0"/>
            </a:br>
            <a:r>
              <a:rPr sz="3900" dirty="0" err="1"/>
              <a:t>Ветеран</a:t>
            </a:r>
            <a:r>
              <a:rPr sz="3900" dirty="0"/>
              <a:t> </a:t>
            </a:r>
            <a:r>
              <a:rPr sz="3900" dirty="0" err="1"/>
              <a:t>труда</a:t>
            </a:r>
            <a:r>
              <a:rPr sz="3900" dirty="0"/>
              <a:t> - 1993г. </a:t>
            </a:r>
            <a:br>
              <a:rPr sz="3900" dirty="0"/>
            </a:br>
            <a:r>
              <a:rPr sz="3900" dirty="0" err="1"/>
              <a:t>Заслуженный</a:t>
            </a:r>
            <a:r>
              <a:rPr sz="3900" dirty="0"/>
              <a:t> </a:t>
            </a:r>
            <a:r>
              <a:rPr sz="3900" dirty="0" err="1"/>
              <a:t>работник</a:t>
            </a:r>
            <a:r>
              <a:rPr sz="3900" dirty="0"/>
              <a:t> </a:t>
            </a:r>
            <a:r>
              <a:rPr sz="3900" dirty="0" err="1"/>
              <a:t>образования</a:t>
            </a:r>
            <a:r>
              <a:rPr sz="3900" dirty="0"/>
              <a:t> </a:t>
            </a:r>
            <a:r>
              <a:rPr sz="3900" dirty="0" err="1"/>
              <a:t>Республики</a:t>
            </a:r>
            <a:r>
              <a:rPr sz="3900" dirty="0"/>
              <a:t> Тыва-2009.</a:t>
            </a:r>
            <a:br>
              <a:rPr sz="3900" dirty="0"/>
            </a:br>
            <a:r>
              <a:rPr sz="3900" dirty="0" err="1"/>
              <a:t>Медаль</a:t>
            </a:r>
            <a:r>
              <a:rPr sz="3900" dirty="0"/>
              <a:t> «</a:t>
            </a:r>
            <a:r>
              <a:rPr sz="3900" dirty="0" err="1"/>
              <a:t>Даа</a:t>
            </a:r>
            <a:r>
              <a:rPr sz="3900" dirty="0"/>
              <a:t> Кожуун»-2015г. </a:t>
            </a:r>
            <a:r>
              <a:rPr dirty="0"/>
              <a:t/>
            </a:r>
            <a:br>
              <a:rPr dirty="0"/>
            </a:br>
            <a:r>
              <a:rPr dirty="0"/>
              <a:t> </a:t>
            </a:r>
            <a:br>
              <a:rPr dirty="0"/>
            </a:br>
            <a:endParaRPr dirty="0"/>
          </a:p>
        </p:txBody>
      </p:sp>
      <p:pic>
        <p:nvPicPr>
          <p:cNvPr id="224" name="ymW-4nbij6RConjqdMTxYKYv-1dG5Q2eNdSgymIAGclABwpWn-GjUx7BZv1d5LX75j_qhKVcH7TCR-3FZfYBiKFL.jpg" descr="ymW-4nbij6RConjqdMTxYKYv-1dG5Q2eNdSgymIAGclABwpWn-GjUx7BZv1d5LX75j_qhKVcH7TCR-3FZfYBiKFL.jpg"/>
          <p:cNvPicPr>
            <a:picLocks noChangeAspect="1"/>
          </p:cNvPicPr>
          <p:nvPr/>
        </p:nvPicPr>
        <p:blipFill>
          <a:blip r:embed="rId2">
            <a:extLst/>
          </a:blip>
          <a:srcRect l="9351" t="3363" r="18296" b="7337"/>
          <a:stretch>
            <a:fillRect/>
          </a:stretch>
        </p:blipFill>
        <p:spPr>
          <a:xfrm>
            <a:off x="12420600" y="2628900"/>
            <a:ext cx="5055977" cy="66992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22440455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Монгуш Долаана Монгун-ооловн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Монгуш Долаана Монгун-ооловна</a:t>
            </a:r>
          </a:p>
        </p:txBody>
      </p:sp>
      <p:sp>
        <p:nvSpPr>
          <p:cNvPr id="227" name="Должность: Педагог-психолог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>
            <a:normAutofit fontScale="92500" lnSpcReduction="20000"/>
          </a:bodyPr>
          <a:lstStyle/>
          <a:p>
            <a:pPr marL="0" indent="0" defTabSz="414813">
              <a:spcBef>
                <a:spcPts val="2775"/>
              </a:spcBef>
              <a:buNone/>
              <a:defRPr sz="2948"/>
            </a:pPr>
            <a:r>
              <a:rPr dirty="0" err="1">
                <a:latin typeface="Bodoni MT Poster Compressed" panose="02070706080601050204" pitchFamily="18" charset="0"/>
              </a:rPr>
              <a:t>Должность</a:t>
            </a:r>
            <a:r>
              <a:rPr dirty="0">
                <a:latin typeface="Bodoni MT Poster Compressed" panose="02070706080601050204" pitchFamily="18" charset="0"/>
              </a:rPr>
              <a:t>: </a:t>
            </a:r>
            <a:r>
              <a:rPr dirty="0" err="1">
                <a:latin typeface="Bodoni MT Poster Compressed" panose="02070706080601050204" pitchFamily="18" charset="0"/>
              </a:rPr>
              <a:t>Педагог-психолог</a:t>
            </a:r>
            <a:endParaRPr dirty="0">
              <a:latin typeface="Bodoni MT Poster Compressed" panose="02070706080601050204" pitchFamily="18" charset="0"/>
            </a:endParaRPr>
          </a:p>
          <a:p>
            <a:pPr marL="0" indent="0" defTabSz="414813">
              <a:spcBef>
                <a:spcPts val="2775"/>
              </a:spcBef>
              <a:buNone/>
              <a:defRPr sz="2948"/>
            </a:pPr>
            <a:r>
              <a:rPr dirty="0" err="1">
                <a:latin typeface="Bodoni MT Poster Compressed" panose="02070706080601050204" pitchFamily="18" charset="0"/>
              </a:rPr>
              <a:t>Стаж</a:t>
            </a:r>
            <a:r>
              <a:rPr dirty="0">
                <a:latin typeface="Bodoni MT Poster Compressed" panose="02070706080601050204" pitchFamily="18" charset="0"/>
              </a:rPr>
              <a:t> </a:t>
            </a:r>
            <a:r>
              <a:rPr dirty="0" err="1">
                <a:latin typeface="Bodoni MT Poster Compressed" panose="02070706080601050204" pitchFamily="18" charset="0"/>
              </a:rPr>
              <a:t>работы</a:t>
            </a:r>
            <a:r>
              <a:rPr dirty="0">
                <a:latin typeface="Bodoni MT Poster Compressed" panose="02070706080601050204" pitchFamily="18" charset="0"/>
              </a:rPr>
              <a:t>: 30 </a:t>
            </a:r>
            <a:r>
              <a:rPr dirty="0" err="1">
                <a:latin typeface="Bodoni MT Poster Compressed" panose="02070706080601050204" pitchFamily="18" charset="0"/>
              </a:rPr>
              <a:t>лет</a:t>
            </a:r>
            <a:endParaRPr dirty="0">
              <a:latin typeface="Bodoni MT Poster Compressed" panose="02070706080601050204" pitchFamily="18" charset="0"/>
            </a:endParaRPr>
          </a:p>
          <a:p>
            <a:pPr marL="0" indent="0" defTabSz="414813">
              <a:spcBef>
                <a:spcPts val="2775"/>
              </a:spcBef>
              <a:buNone/>
              <a:defRPr sz="2948"/>
            </a:pPr>
            <a:r>
              <a:rPr dirty="0" err="1">
                <a:latin typeface="Bodoni MT Poster Compressed" panose="02070706080601050204" pitchFamily="18" charset="0"/>
              </a:rPr>
              <a:t>Место</a:t>
            </a:r>
            <a:r>
              <a:rPr dirty="0">
                <a:latin typeface="Bodoni MT Poster Compressed" panose="02070706080601050204" pitchFamily="18" charset="0"/>
              </a:rPr>
              <a:t> </a:t>
            </a:r>
            <a:r>
              <a:rPr dirty="0" err="1">
                <a:latin typeface="Bodoni MT Poster Compressed" panose="02070706080601050204" pitchFamily="18" charset="0"/>
              </a:rPr>
              <a:t>работы</a:t>
            </a:r>
            <a:r>
              <a:rPr dirty="0">
                <a:latin typeface="Bodoni MT Poster Compressed" panose="02070706080601050204" pitchFamily="18" charset="0"/>
              </a:rPr>
              <a:t>: МБОУ </a:t>
            </a:r>
            <a:r>
              <a:rPr dirty="0" err="1">
                <a:latin typeface="Bodoni MT Poster Compressed" panose="02070706080601050204" pitchFamily="18" charset="0"/>
              </a:rPr>
              <a:t>Хорум-Дагская</a:t>
            </a:r>
            <a:r>
              <a:rPr dirty="0">
                <a:latin typeface="Bodoni MT Poster Compressed" panose="02070706080601050204" pitchFamily="18" charset="0"/>
              </a:rPr>
              <a:t> СОШ</a:t>
            </a:r>
          </a:p>
          <a:p>
            <a:pPr marL="0" indent="0" defTabSz="414813">
              <a:spcBef>
                <a:spcPts val="2775"/>
              </a:spcBef>
              <a:buNone/>
              <a:defRPr sz="2948"/>
            </a:pPr>
            <a:r>
              <a:rPr dirty="0" err="1">
                <a:latin typeface="Bodoni MT Poster Compressed" panose="02070706080601050204" pitchFamily="18" charset="0"/>
              </a:rPr>
              <a:t>Награды</a:t>
            </a:r>
            <a:r>
              <a:rPr dirty="0">
                <a:latin typeface="Bodoni MT Poster Compressed" panose="02070706080601050204" pitchFamily="18" charset="0"/>
              </a:rPr>
              <a:t>: </a:t>
            </a:r>
            <a:r>
              <a:rPr dirty="0" err="1">
                <a:latin typeface="Bodoni MT Poster Compressed" panose="02070706080601050204" pitchFamily="18" charset="0"/>
              </a:rPr>
              <a:t>Почетная</a:t>
            </a:r>
            <a:r>
              <a:rPr dirty="0">
                <a:latin typeface="Bodoni MT Poster Compressed" panose="02070706080601050204" pitchFamily="18" charset="0"/>
              </a:rPr>
              <a:t> </a:t>
            </a:r>
            <a:r>
              <a:rPr dirty="0" err="1">
                <a:latin typeface="Bodoni MT Poster Compressed" panose="02070706080601050204" pitchFamily="18" charset="0"/>
              </a:rPr>
              <a:t>грамота</a:t>
            </a:r>
            <a:r>
              <a:rPr dirty="0">
                <a:latin typeface="Bodoni MT Poster Compressed" panose="02070706080601050204" pitchFamily="18" charset="0"/>
              </a:rPr>
              <a:t> РОПРОН РТ 2009 г.,</a:t>
            </a:r>
            <a:br>
              <a:rPr dirty="0">
                <a:latin typeface="Bodoni MT Poster Compressed" panose="02070706080601050204" pitchFamily="18" charset="0"/>
              </a:rPr>
            </a:br>
            <a:r>
              <a:rPr dirty="0" err="1">
                <a:latin typeface="Bodoni MT Poster Compressed" panose="02070706080601050204" pitchFamily="18" charset="0"/>
              </a:rPr>
              <a:t>Почетная</a:t>
            </a:r>
            <a:r>
              <a:rPr dirty="0">
                <a:latin typeface="Bodoni MT Poster Compressed" panose="02070706080601050204" pitchFamily="18" charset="0"/>
              </a:rPr>
              <a:t> </a:t>
            </a:r>
            <a:r>
              <a:rPr dirty="0" err="1">
                <a:latin typeface="Bodoni MT Poster Compressed" panose="02070706080601050204" pitchFamily="18" charset="0"/>
              </a:rPr>
              <a:t>грамота</a:t>
            </a:r>
            <a:r>
              <a:rPr dirty="0">
                <a:latin typeface="Bodoni MT Poster Compressed" panose="02070706080601050204" pitchFamily="18" charset="0"/>
              </a:rPr>
              <a:t> </a:t>
            </a:r>
            <a:r>
              <a:rPr dirty="0" err="1">
                <a:latin typeface="Bodoni MT Poster Compressed" panose="02070706080601050204" pitchFamily="18" charset="0"/>
              </a:rPr>
              <a:t>Министерства</a:t>
            </a:r>
            <a:r>
              <a:rPr dirty="0">
                <a:latin typeface="Bodoni MT Poster Compressed" panose="02070706080601050204" pitchFamily="18" charset="0"/>
              </a:rPr>
              <a:t> </a:t>
            </a:r>
            <a:r>
              <a:rPr dirty="0" err="1">
                <a:latin typeface="Bodoni MT Poster Compressed" panose="02070706080601050204" pitchFamily="18" charset="0"/>
              </a:rPr>
              <a:t>образования</a:t>
            </a:r>
            <a:r>
              <a:rPr dirty="0">
                <a:latin typeface="Bodoni MT Poster Compressed" panose="02070706080601050204" pitchFamily="18" charset="0"/>
              </a:rPr>
              <a:t> РТ-</a:t>
            </a:r>
            <a:br>
              <a:rPr dirty="0">
                <a:latin typeface="Bodoni MT Poster Compressed" panose="02070706080601050204" pitchFamily="18" charset="0"/>
              </a:rPr>
            </a:br>
            <a:r>
              <a:rPr dirty="0">
                <a:latin typeface="Bodoni MT Poster Compressed" panose="02070706080601050204" pitchFamily="18" charset="0"/>
              </a:rPr>
              <a:t>2010. </a:t>
            </a:r>
            <a:r>
              <a:rPr dirty="0" err="1">
                <a:latin typeface="Bodoni MT Poster Compressed" panose="02070706080601050204" pitchFamily="18" charset="0"/>
              </a:rPr>
              <a:t>Медаль</a:t>
            </a:r>
            <a:r>
              <a:rPr dirty="0">
                <a:latin typeface="Bodoni MT Poster Compressed" panose="02070706080601050204" pitchFamily="18" charset="0"/>
              </a:rPr>
              <a:t> </a:t>
            </a:r>
            <a:r>
              <a:rPr dirty="0" err="1">
                <a:latin typeface="Bodoni MT Poster Compressed" panose="02070706080601050204" pitchFamily="18" charset="0"/>
              </a:rPr>
              <a:t>Верховного</a:t>
            </a:r>
            <a:r>
              <a:rPr dirty="0">
                <a:latin typeface="Bodoni MT Poster Compressed" panose="02070706080601050204" pitchFamily="18" charset="0"/>
              </a:rPr>
              <a:t> </a:t>
            </a:r>
            <a:r>
              <a:rPr dirty="0" err="1">
                <a:latin typeface="Bodoni MT Poster Compressed" panose="02070706080601050204" pitchFamily="18" charset="0"/>
              </a:rPr>
              <a:t>Хурала</a:t>
            </a:r>
            <a:r>
              <a:rPr dirty="0">
                <a:latin typeface="Bodoni MT Poster Compressed" panose="02070706080601050204" pitchFamily="18" charset="0"/>
              </a:rPr>
              <a:t> (</a:t>
            </a:r>
            <a:r>
              <a:rPr dirty="0" err="1">
                <a:latin typeface="Bodoni MT Poster Compressed" panose="02070706080601050204" pitchFamily="18" charset="0"/>
              </a:rPr>
              <a:t>парламента</a:t>
            </a:r>
            <a:r>
              <a:rPr dirty="0">
                <a:latin typeface="Bodoni MT Poster Compressed" panose="02070706080601050204" pitchFamily="18" charset="0"/>
              </a:rPr>
              <a:t>) </a:t>
            </a:r>
            <a:br>
              <a:rPr dirty="0">
                <a:latin typeface="Bodoni MT Poster Compressed" panose="02070706080601050204" pitchFamily="18" charset="0"/>
              </a:rPr>
            </a:br>
            <a:r>
              <a:rPr dirty="0">
                <a:latin typeface="Bodoni MT Poster Compressed" panose="02070706080601050204" pitchFamily="18" charset="0"/>
              </a:rPr>
              <a:t>РТ «</a:t>
            </a:r>
            <a:r>
              <a:rPr dirty="0" err="1">
                <a:latin typeface="Bodoni MT Poster Compressed" panose="02070706080601050204" pitchFamily="18" charset="0"/>
              </a:rPr>
              <a:t>За</a:t>
            </a:r>
            <a:r>
              <a:rPr dirty="0">
                <a:latin typeface="Bodoni MT Poster Compressed" panose="02070706080601050204" pitchFamily="18" charset="0"/>
              </a:rPr>
              <a:t> </a:t>
            </a:r>
            <a:r>
              <a:rPr dirty="0" err="1">
                <a:latin typeface="Bodoni MT Poster Compressed" panose="02070706080601050204" pitchFamily="18" charset="0"/>
              </a:rPr>
              <a:t>заслуги</a:t>
            </a:r>
            <a:r>
              <a:rPr dirty="0">
                <a:latin typeface="Bodoni MT Poster Compressed" panose="02070706080601050204" pitchFamily="18" charset="0"/>
              </a:rPr>
              <a:t> в </a:t>
            </a:r>
            <a:r>
              <a:rPr dirty="0" err="1">
                <a:latin typeface="Bodoni MT Poster Compressed" panose="02070706080601050204" pitchFamily="18" charset="0"/>
              </a:rPr>
              <a:t>развитии</a:t>
            </a:r>
            <a:r>
              <a:rPr dirty="0">
                <a:latin typeface="Bodoni MT Poster Compressed" panose="02070706080601050204" pitchFamily="18" charset="0"/>
              </a:rPr>
              <a:t> </a:t>
            </a:r>
            <a:r>
              <a:rPr dirty="0" err="1">
                <a:latin typeface="Bodoni MT Poster Compressed" panose="02070706080601050204" pitchFamily="18" charset="0"/>
              </a:rPr>
              <a:t>парламентаризма</a:t>
            </a:r>
            <a:r>
              <a:rPr dirty="0">
                <a:latin typeface="Bodoni MT Poster Compressed" panose="02070706080601050204" pitchFamily="18" charset="0"/>
              </a:rPr>
              <a:t>». </a:t>
            </a:r>
            <a:br>
              <a:rPr dirty="0">
                <a:latin typeface="Bodoni MT Poster Compressed" panose="02070706080601050204" pitchFamily="18" charset="0"/>
              </a:rPr>
            </a:br>
            <a:r>
              <a:rPr dirty="0" err="1">
                <a:latin typeface="Bodoni MT Poster Compressed" panose="02070706080601050204" pitchFamily="18" charset="0"/>
              </a:rPr>
              <a:t>Благодарность</a:t>
            </a:r>
            <a:r>
              <a:rPr dirty="0">
                <a:latin typeface="Bodoni MT Poster Compressed" panose="02070706080601050204" pitchFamily="18" charset="0"/>
              </a:rPr>
              <a:t> ГБУ РЦПМСС «Сайзырал»-2021. </a:t>
            </a:r>
            <a:br>
              <a:rPr dirty="0">
                <a:latin typeface="Bodoni MT Poster Compressed" panose="02070706080601050204" pitchFamily="18" charset="0"/>
              </a:rPr>
            </a:br>
            <a:r>
              <a:rPr dirty="0" err="1">
                <a:latin typeface="Bodoni MT Poster Compressed" panose="02070706080601050204" pitchFamily="18" charset="0"/>
              </a:rPr>
              <a:t>Благодарность</a:t>
            </a:r>
            <a:r>
              <a:rPr dirty="0">
                <a:latin typeface="Bodoni MT Poster Compressed" panose="02070706080601050204" pitchFamily="18" charset="0"/>
              </a:rPr>
              <a:t> </a:t>
            </a:r>
            <a:r>
              <a:rPr dirty="0" err="1">
                <a:latin typeface="Bodoni MT Poster Compressed" panose="02070706080601050204" pitchFamily="18" charset="0"/>
              </a:rPr>
              <a:t>Министерство</a:t>
            </a:r>
            <a:r>
              <a:rPr dirty="0">
                <a:latin typeface="Bodoni MT Poster Compressed" panose="02070706080601050204" pitchFamily="18" charset="0"/>
              </a:rPr>
              <a:t> </a:t>
            </a:r>
            <a:r>
              <a:rPr dirty="0" err="1">
                <a:latin typeface="Bodoni MT Poster Compressed" panose="02070706080601050204" pitchFamily="18" charset="0"/>
              </a:rPr>
              <a:t>Просвещения</a:t>
            </a:r>
            <a:r>
              <a:rPr dirty="0">
                <a:latin typeface="Bodoni MT Poster Compressed" panose="02070706080601050204" pitchFamily="18" charset="0"/>
              </a:rPr>
              <a:t> РФ-2021.</a:t>
            </a:r>
            <a:br>
              <a:rPr dirty="0">
                <a:latin typeface="Bodoni MT Poster Compressed" panose="02070706080601050204" pitchFamily="18" charset="0"/>
              </a:rPr>
            </a:br>
            <a:r>
              <a:rPr dirty="0" err="1">
                <a:latin typeface="Bodoni MT Poster Compressed" panose="02070706080601050204" pitchFamily="18" charset="0"/>
              </a:rPr>
              <a:t>Почетная</a:t>
            </a:r>
            <a:r>
              <a:rPr dirty="0">
                <a:latin typeface="Bodoni MT Poster Compressed" panose="02070706080601050204" pitchFamily="18" charset="0"/>
              </a:rPr>
              <a:t> </a:t>
            </a:r>
            <a:r>
              <a:rPr dirty="0" err="1">
                <a:latin typeface="Bodoni MT Poster Compressed" panose="02070706080601050204" pitchFamily="18" charset="0"/>
              </a:rPr>
              <a:t>грамота</a:t>
            </a:r>
            <a:r>
              <a:rPr dirty="0">
                <a:latin typeface="Bodoni MT Poster Compressed" panose="02070706080601050204" pitchFamily="18" charset="0"/>
              </a:rPr>
              <a:t> </a:t>
            </a:r>
            <a:r>
              <a:rPr dirty="0" err="1">
                <a:latin typeface="Bodoni MT Poster Compressed" panose="02070706080601050204" pitchFamily="18" charset="0"/>
              </a:rPr>
              <a:t>Управления</a:t>
            </a:r>
            <a:r>
              <a:rPr dirty="0">
                <a:latin typeface="Bodoni MT Poster Compressed" panose="02070706080601050204" pitchFamily="18" charset="0"/>
              </a:rPr>
              <a:t> </a:t>
            </a:r>
            <a:r>
              <a:rPr dirty="0" err="1">
                <a:latin typeface="Bodoni MT Poster Compressed" panose="02070706080601050204" pitchFamily="18" charset="0"/>
              </a:rPr>
              <a:t>образования</a:t>
            </a:r>
            <a:r>
              <a:rPr dirty="0">
                <a:latin typeface="Bodoni MT Poster Compressed" panose="02070706080601050204" pitchFamily="18" charset="0"/>
              </a:rPr>
              <a:t> </a:t>
            </a:r>
            <a:r>
              <a:rPr dirty="0" err="1">
                <a:latin typeface="Bodoni MT Poster Compressed" panose="02070706080601050204" pitchFamily="18" charset="0"/>
              </a:rPr>
              <a:t>Дзун-Хемчикского</a:t>
            </a:r>
            <a:r>
              <a:rPr dirty="0">
                <a:latin typeface="Bodoni MT Poster Compressed" panose="02070706080601050204" pitchFamily="18" charset="0"/>
              </a:rPr>
              <a:t/>
            </a:r>
            <a:br>
              <a:rPr dirty="0">
                <a:latin typeface="Bodoni MT Poster Compressed" panose="02070706080601050204" pitchFamily="18" charset="0"/>
              </a:rPr>
            </a:br>
            <a:r>
              <a:rPr dirty="0" err="1">
                <a:latin typeface="Bodoni MT Poster Compressed" panose="02070706080601050204" pitchFamily="18" charset="0"/>
              </a:rPr>
              <a:t>кожууна</a:t>
            </a:r>
            <a:r>
              <a:rPr dirty="0">
                <a:latin typeface="Bodoni MT Poster Compressed" panose="02070706080601050204" pitchFamily="18" charset="0"/>
              </a:rPr>
              <a:t> «</a:t>
            </a:r>
            <a:r>
              <a:rPr dirty="0" err="1">
                <a:latin typeface="Bodoni MT Poster Compressed" panose="02070706080601050204" pitchFamily="18" charset="0"/>
              </a:rPr>
              <a:t>Учитель</a:t>
            </a:r>
            <a:r>
              <a:rPr dirty="0">
                <a:latin typeface="Bodoni MT Poster Compressed" panose="02070706080601050204" pitchFamily="18" charset="0"/>
              </a:rPr>
              <a:t> </a:t>
            </a:r>
            <a:r>
              <a:rPr dirty="0" err="1">
                <a:latin typeface="Bodoni MT Poster Compressed" panose="02070706080601050204" pitchFamily="18" charset="0"/>
              </a:rPr>
              <a:t>года</a:t>
            </a:r>
            <a:r>
              <a:rPr dirty="0">
                <a:latin typeface="Bodoni MT Poster Compressed" panose="02070706080601050204" pitchFamily="18" charset="0"/>
              </a:rPr>
              <a:t> - 2021». </a:t>
            </a:r>
            <a:r>
              <a:rPr dirty="0" err="1">
                <a:latin typeface="Bodoni MT Poster Compressed" panose="02070706080601050204" pitchFamily="18" charset="0"/>
              </a:rPr>
              <a:t>Благодарность</a:t>
            </a:r>
            <a:r>
              <a:rPr dirty="0">
                <a:latin typeface="Bodoni MT Poster Compressed" panose="02070706080601050204" pitchFamily="18" charset="0"/>
              </a:rPr>
              <a:t> </a:t>
            </a:r>
            <a:r>
              <a:rPr dirty="0" err="1">
                <a:latin typeface="Bodoni MT Poster Compressed" panose="02070706080601050204" pitchFamily="18" charset="0"/>
              </a:rPr>
              <a:t>Верховного</a:t>
            </a:r>
            <a:r>
              <a:rPr dirty="0">
                <a:latin typeface="Bodoni MT Poster Compressed" panose="02070706080601050204" pitchFamily="18" charset="0"/>
              </a:rPr>
              <a:t> </a:t>
            </a:r>
            <a:r>
              <a:rPr dirty="0" err="1">
                <a:latin typeface="Bodoni MT Poster Compressed" panose="02070706080601050204" pitchFamily="18" charset="0"/>
              </a:rPr>
              <a:t>хурала</a:t>
            </a:r>
            <a:r>
              <a:rPr dirty="0">
                <a:latin typeface="Bodoni MT Poster Compressed" panose="02070706080601050204" pitchFamily="18" charset="0"/>
              </a:rPr>
              <a:t/>
            </a:r>
            <a:br>
              <a:rPr dirty="0">
                <a:latin typeface="Bodoni MT Poster Compressed" panose="02070706080601050204" pitchFamily="18" charset="0"/>
              </a:rPr>
            </a:br>
            <a:r>
              <a:rPr dirty="0">
                <a:latin typeface="Bodoni MT Poster Compressed" panose="02070706080601050204" pitchFamily="18" charset="0"/>
              </a:rPr>
              <a:t>(</a:t>
            </a:r>
            <a:r>
              <a:rPr dirty="0" err="1">
                <a:latin typeface="Bodoni MT Poster Compressed" panose="02070706080601050204" pitchFamily="18" charset="0"/>
              </a:rPr>
              <a:t>парламент</a:t>
            </a:r>
            <a:r>
              <a:rPr dirty="0">
                <a:latin typeface="Bodoni MT Poster Compressed" panose="02070706080601050204" pitchFamily="18" charset="0"/>
              </a:rPr>
              <a:t>) РТ-2022г. </a:t>
            </a:r>
            <a:br>
              <a:rPr dirty="0">
                <a:latin typeface="Bodoni MT Poster Compressed" panose="02070706080601050204" pitchFamily="18" charset="0"/>
              </a:rPr>
            </a:br>
            <a:endParaRPr dirty="0">
              <a:latin typeface="Bodoni MT Poster Compressed" panose="02070706080601050204" pitchFamily="18" charset="0"/>
            </a:endParaRPr>
          </a:p>
        </p:txBody>
      </p:sp>
      <p:pic>
        <p:nvPicPr>
          <p:cNvPr id="228" name="9glV72rEX1YtqtKqZuJkcbHoNhuqS09BW0I8noOVGPhBxrO99KGqQiXOIZYGpxF7MylprNHOBn0_1giMgb8eb65C.jpg" descr="9glV72rEX1YtqtKqZuJkcbHoNhuqS09BW0I8noOVGPhBxrO99KGqQiXOIZYGpxF7MylprNHOBn0_1giMgb8eb65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43589" y="2928930"/>
            <a:ext cx="4438157" cy="57284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79461119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Монгуш Йоки Робертовн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Монгуш Йоки Робертовна</a:t>
            </a:r>
          </a:p>
        </p:txBody>
      </p:sp>
      <p:sp>
        <p:nvSpPr>
          <p:cNvPr id="231" name="Должность: учитель информатики и математики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0" indent="0">
              <a:buNone/>
              <a:defRPr sz="4500"/>
            </a:pPr>
            <a:r>
              <a:t>Должность: учитель информатики и математики</a:t>
            </a:r>
          </a:p>
          <a:p>
            <a:pPr marL="0" indent="0">
              <a:buNone/>
              <a:defRPr sz="4500"/>
            </a:pPr>
            <a:r>
              <a:t>Стаж работы: 4 года</a:t>
            </a:r>
          </a:p>
          <a:p>
            <a:pPr marL="0" indent="0">
              <a:buNone/>
              <a:defRPr sz="4500"/>
            </a:pPr>
            <a:r>
              <a:t>Место работы: МБОУ Хорум-Дагская СОШ</a:t>
            </a:r>
          </a:p>
          <a:p>
            <a:pPr marL="0" indent="0">
              <a:buNone/>
              <a:defRPr sz="3900"/>
            </a:pPr>
            <a:r>
              <a:t>Награды: Почетная грамота Управления образования</a:t>
            </a:r>
            <a:br/>
            <a:r>
              <a:t>Учитель года - 2020, учитель года 2021, учитель года 2022 - </a:t>
            </a:r>
            <a:br/>
            <a:r>
              <a:t>Почетная грамота Управления образования </a:t>
            </a:r>
            <a:br/>
            <a:r>
              <a:t>Дзун-Хемчикского кожууна - 2022г. </a:t>
            </a:r>
          </a:p>
        </p:txBody>
      </p:sp>
      <p:pic>
        <p:nvPicPr>
          <p:cNvPr id="232" name="hR2AgSard2zD_sfna0HYkEJSnrzDx8T7E_s_I6uqo2_qoMc0hxV1DsDW4MRvIum09nPyvW8kzrMwQnpm6Yo9XpOY.jpg" descr="hR2AgSard2zD_sfna0HYkEJSnrzDx8T7E_s_I6uqo2_qoMc0hxV1DsDW4MRvIum09nPyvW8kzrMwQnpm6Yo9XpO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62569" y="3013421"/>
            <a:ext cx="4156232" cy="53174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10433776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84"/>
            <a:ext cx="18288000" cy="1024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50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0"/>
            <a:ext cx="1833095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857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33095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9383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13"/>
            <a:ext cx="18288000" cy="10225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9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49912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687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6" y="0"/>
            <a:ext cx="18321548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925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38579" y="7509532"/>
            <a:ext cx="6210843" cy="50618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814252" y="5048038"/>
            <a:ext cx="5955632" cy="41148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66619"/>
            <a:ext cx="6154888" cy="9162838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474126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69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26419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935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vis\Desktop\холушкак\през\koshech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68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42944" y="2678891"/>
            <a:ext cx="16573616" cy="8708756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7900" b="1" dirty="0">
                <a:solidFill>
                  <a:srgbClr val="FF0000"/>
                </a:solidFill>
              </a:rPr>
              <a:t>Педагогическая  династия </a:t>
            </a:r>
          </a:p>
          <a:p>
            <a:pPr lvl="0" algn="ctr">
              <a:spcBef>
                <a:spcPct val="20000"/>
              </a:spcBef>
            </a:pPr>
            <a:r>
              <a:rPr lang="ru-RU" sz="7900" b="1" dirty="0">
                <a:solidFill>
                  <a:srgbClr val="FF0000"/>
                </a:solidFill>
              </a:rPr>
              <a:t>Кара-Салов – </a:t>
            </a:r>
            <a:r>
              <a:rPr lang="ru-RU" sz="7900" b="1" dirty="0" err="1">
                <a:solidFill>
                  <a:srgbClr val="FF0000"/>
                </a:solidFill>
              </a:rPr>
              <a:t>Ооржаков-Донгаков</a:t>
            </a:r>
            <a:endParaRPr lang="ru-RU" sz="7900" dirty="0">
              <a:solidFill>
                <a:srgbClr val="FF0000"/>
              </a:solidFill>
            </a:endParaRPr>
          </a:p>
          <a:p>
            <a:pPr lvl="0" algn="ctr">
              <a:spcBef>
                <a:spcPct val="20000"/>
              </a:spcBef>
            </a:pPr>
            <a:endParaRPr lang="ru-RU" sz="3600" dirty="0">
              <a:solidFill>
                <a:prstClr val="black"/>
              </a:solidFill>
            </a:endParaRPr>
          </a:p>
          <a:p>
            <a:pPr lvl="0" algn="ctr">
              <a:spcBef>
                <a:spcPct val="20000"/>
              </a:spcBef>
            </a:pPr>
            <a:endParaRPr lang="ru-RU" sz="3600" dirty="0">
              <a:solidFill>
                <a:prstClr val="black"/>
              </a:solidFill>
            </a:endParaRPr>
          </a:p>
          <a:p>
            <a:pPr lvl="0" algn="ctr">
              <a:spcBef>
                <a:spcPct val="20000"/>
              </a:spcBef>
            </a:pPr>
            <a:endParaRPr lang="ru-RU" sz="3600" dirty="0">
              <a:solidFill>
                <a:prstClr val="black"/>
              </a:solidFill>
            </a:endParaRPr>
          </a:p>
          <a:p>
            <a:pPr lvl="0" algn="ctr">
              <a:spcBef>
                <a:spcPct val="20000"/>
              </a:spcBef>
            </a:pPr>
            <a:endParaRPr lang="ru-RU" sz="3600" dirty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</a:pPr>
            <a:endParaRPr lang="ru-RU" sz="3600" dirty="0">
              <a:solidFill>
                <a:prstClr val="black"/>
              </a:solidFill>
            </a:endParaRPr>
          </a:p>
          <a:p>
            <a:pPr lvl="0" algn="r">
              <a:spcBef>
                <a:spcPct val="20000"/>
              </a:spcBef>
            </a:pPr>
            <a:r>
              <a:rPr lang="ru-RU" sz="3600" dirty="0">
                <a:solidFill>
                  <a:prstClr val="black"/>
                </a:solidFill>
              </a:rPr>
              <a:t>                                                          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</a:p>
          <a:p>
            <a:pPr lvl="0" algn="ctr">
              <a:spcBef>
                <a:spcPct val="20000"/>
              </a:spcBef>
            </a:pP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Элдиг-Хем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- 2023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9104" y="1255070"/>
            <a:ext cx="15265696" cy="718876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МБООУ СТД, НДЛ </a:t>
            </a:r>
            <a:r>
              <a:rPr lang="ru-RU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Элдиг-Хемская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санаторная школа-интернат</a:t>
            </a:r>
            <a:endParaRPr lang="ru-RU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47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vis\Desktop\холушкак\през\koshech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287998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7056" y="606995"/>
            <a:ext cx="16705856" cy="8767233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4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Донгак</a:t>
            </a:r>
            <a:r>
              <a:rPr lang="ru-RU" sz="4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Окчаа</a:t>
            </a:r>
            <a:r>
              <a:rPr lang="ru-RU" sz="4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Дамба-Суруновна</a:t>
            </a:r>
            <a:r>
              <a:rPr lang="ru-RU" sz="4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 Монгуш  </a:t>
            </a:r>
            <a:r>
              <a:rPr lang="ru-RU" sz="4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Очур</a:t>
            </a:r>
            <a:r>
              <a:rPr lang="ru-RU" sz="4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Чудей-оолович</a:t>
            </a:r>
            <a:r>
              <a:rPr lang="ru-RU" sz="4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spcBef>
                <a:spcPct val="20000"/>
              </a:spcBef>
            </a:pPr>
            <a:r>
              <a:rPr lang="ru-RU" sz="4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 них было трое детей. Оба работали в школе- интернате.</a:t>
            </a:r>
          </a:p>
          <a:p>
            <a:pPr lvl="0">
              <a:spcBef>
                <a:spcPct val="20000"/>
              </a:spcBef>
            </a:pPr>
            <a:r>
              <a:rPr lang="ru-RU" sz="4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Моя прабабушка была поваром, а  прадедушка шофёром. </a:t>
            </a:r>
          </a:p>
          <a:p>
            <a:pPr lvl="0">
              <a:spcBef>
                <a:spcPct val="20000"/>
              </a:spcBef>
            </a:pPr>
            <a:r>
              <a:rPr lang="ru-RU" sz="4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Первый сын моей прадедушки был  Донгак </a:t>
            </a:r>
            <a:r>
              <a:rPr lang="ru-RU" sz="4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Козага</a:t>
            </a:r>
            <a:r>
              <a:rPr lang="ru-RU" sz="4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Очурович</a:t>
            </a:r>
            <a:r>
              <a:rPr lang="ru-RU" sz="4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учитель математики и физики. Почетный работник общего образования Российской Федерации, 15 лет работал директором школы-интерната, общий педагогический стаж работы 49 лет. Супруга дедушки  Донгак Любовь Дарыпааевна -  учитель начальных классов, имеет звание  Отличник Народного Просвещения стаж работы 48 лет, они всё еще работают в нашей школе.</a:t>
            </a:r>
          </a:p>
          <a:p>
            <a:pPr lvl="0">
              <a:spcBef>
                <a:spcPct val="20000"/>
              </a:spcBef>
            </a:pPr>
            <a:r>
              <a:rPr lang="ru-RU" sz="4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4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 них  трое детей </a:t>
            </a:r>
            <a:r>
              <a:rPr lang="ru-RU" sz="4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>
              <a:spcBef>
                <a:spcPct val="20000"/>
              </a:spcBef>
            </a:pPr>
            <a:r>
              <a:rPr lang="ru-RU" sz="4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Старшая дочь</a:t>
            </a:r>
            <a:r>
              <a:rPr lang="ru-RU" sz="4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Донгак Ай-</a:t>
            </a:r>
            <a:r>
              <a:rPr lang="ru-RU" sz="4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Херээна</a:t>
            </a:r>
            <a:r>
              <a:rPr lang="ru-RU" sz="4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Козагаевна</a:t>
            </a:r>
            <a:r>
              <a:rPr lang="ru-RU" sz="4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работает</a:t>
            </a:r>
            <a:endParaRPr lang="ru-RU" sz="4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60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vis\Desktop\холушкак\през\koshech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91072" y="498985"/>
            <a:ext cx="16561840" cy="7840826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4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городе Кызыл школа-интернате учителем географии, </a:t>
            </a:r>
            <a:endParaRPr lang="ru-RU" sz="3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</a:pPr>
            <a:r>
              <a:rPr lang="ru-RU" sz="4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окончила Тувинский Государственный  Университет, специальность учитель географии, стаж работы 23 года.</a:t>
            </a:r>
          </a:p>
          <a:p>
            <a:pPr lvl="0">
              <a:spcBef>
                <a:spcPct val="20000"/>
              </a:spcBef>
            </a:pPr>
            <a:r>
              <a:rPr lang="ru-RU" sz="4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Вторая дочь </a:t>
            </a:r>
            <a:r>
              <a:rPr lang="ru-RU" sz="4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:Донгак Айлаана </a:t>
            </a:r>
            <a:r>
              <a:rPr lang="ru-RU" sz="4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Козагаевна</a:t>
            </a:r>
            <a:r>
              <a:rPr lang="ru-RU" sz="4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окончила  Омский Государственный Университет, специальность учитель физкультуры, в настоящее время работает в администрации      </a:t>
            </a:r>
            <a:r>
              <a:rPr lang="ru-RU" sz="4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Дзун-Хемчикского</a:t>
            </a:r>
            <a:r>
              <a:rPr lang="ru-RU" sz="4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кожууна</a:t>
            </a:r>
            <a:r>
              <a:rPr lang="ru-RU" sz="4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spcBef>
                <a:spcPct val="20000"/>
              </a:spcBef>
            </a:pPr>
            <a:r>
              <a:rPr lang="ru-RU" sz="4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Вторая дочь</a:t>
            </a:r>
            <a:r>
              <a:rPr lang="ru-RU" sz="4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моей прадедушки  Кара-Сал Любовь </a:t>
            </a:r>
            <a:r>
              <a:rPr lang="ru-RU" sz="4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Очур-ооловна</a:t>
            </a:r>
            <a:r>
              <a:rPr lang="ru-RU" sz="4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учитель географии и музыки, награды-Почетный работник общего образования Российской Федерации, грамоты управления образования стаж работы 48 года.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7886700"/>
            <a:ext cx="17526000" cy="2150037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1">
              <a:spcBef>
                <a:spcPct val="20000"/>
              </a:spcBef>
            </a:pPr>
            <a:r>
              <a:rPr lang="ru-RU" sz="4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Старший сын </a:t>
            </a:r>
            <a:r>
              <a:rPr lang="ru-RU" sz="4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Мой папа Кара-Сал </a:t>
            </a:r>
            <a:r>
              <a:rPr lang="ru-RU" sz="4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Аян</a:t>
            </a:r>
            <a:r>
              <a:rPr lang="ru-RU" sz="4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Допайович</a:t>
            </a:r>
            <a:r>
              <a:rPr lang="ru-RU" sz="4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работает учителем физкультуры, стаж работы 18 лет. Моя мама Кара-Сал </a:t>
            </a:r>
            <a:r>
              <a:rPr lang="ru-RU" sz="4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Таймира</a:t>
            </a:r>
            <a:r>
              <a:rPr lang="ru-RU" sz="4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Танововна</a:t>
            </a:r>
            <a:r>
              <a:rPr lang="ru-RU" sz="4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директор в </a:t>
            </a:r>
            <a:r>
              <a:rPr lang="ru-RU" sz="43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Элдиг-Хемской</a:t>
            </a:r>
            <a:r>
              <a:rPr lang="ru-RU" sz="4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санаторной школа- интернаты.</a:t>
            </a:r>
          </a:p>
        </p:txBody>
      </p:sp>
    </p:spTree>
    <p:extLst>
      <p:ext uri="{BB962C8B-B14F-4D97-AF65-F5344CB8AC3E}">
        <p14:creationId xmlns:p14="http://schemas.microsoft.com/office/powerpoint/2010/main" val="218431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vis\Desktop\холушкак\през\koshech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67136" y="715009"/>
            <a:ext cx="14977664" cy="3370154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5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Третий сын </a:t>
            </a:r>
            <a:r>
              <a:rPr lang="ru-RU" sz="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Кара-Сал Анатолий  Допаевич – ведёт секцию «Вольная  борьба». Супруга брата  Кара- Сал Айлаана Валериевна – учитель английского языка в нашей школе 16 лет работает.                                      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67136" y="3069498"/>
            <a:ext cx="15409712" cy="8474846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>
              <a:spcBef>
                <a:spcPct val="20000"/>
              </a:spcBef>
            </a:pPr>
            <a:endParaRPr lang="ru-RU" sz="5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</a:pPr>
            <a:r>
              <a:rPr lang="ru-RU" sz="5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Пятый сын </a:t>
            </a:r>
            <a:r>
              <a:rPr lang="ru-RU" sz="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Кара-Сал </a:t>
            </a:r>
            <a:r>
              <a:rPr lang="ru-RU" sz="5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Алдын</a:t>
            </a:r>
            <a:r>
              <a:rPr lang="ru-RU" sz="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Белек  </a:t>
            </a:r>
            <a:r>
              <a:rPr lang="ru-RU" sz="5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Допаевич</a:t>
            </a:r>
            <a:r>
              <a:rPr lang="ru-RU" sz="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работает воспитателем в школе – учится в третьем курсе Тувинский Государственный  Университет</a:t>
            </a:r>
            <a:r>
              <a:rPr lang="en-US" sz="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по специальности «учитель физкультуры» </a:t>
            </a:r>
          </a:p>
          <a:p>
            <a:pPr lvl="0">
              <a:spcBef>
                <a:spcPct val="20000"/>
              </a:spcBef>
            </a:pPr>
            <a:r>
              <a:rPr lang="ru-RU" sz="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Невестка </a:t>
            </a:r>
            <a:r>
              <a:rPr lang="ru-RU" sz="5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Ховалыг</a:t>
            </a:r>
            <a:r>
              <a:rPr lang="ru-RU" sz="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Долаана</a:t>
            </a:r>
            <a:r>
              <a:rPr lang="ru-RU" sz="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Маадыровна</a:t>
            </a:r>
            <a:r>
              <a:rPr lang="ru-RU" sz="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работает учителем начальных классов в нашей школе у них стаж работы 2 года         </a:t>
            </a:r>
          </a:p>
          <a:p>
            <a:pPr lvl="0">
              <a:spcBef>
                <a:spcPct val="20000"/>
              </a:spcBef>
            </a:pPr>
            <a:endParaRPr lang="ru-RU" sz="5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</a:pPr>
            <a:endParaRPr lang="ru-RU" sz="5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25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606997"/>
            <a:ext cx="16459200" cy="8582249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6" name="Picture 2" descr="C:\Users\vis\Desktop\холушкак\през\koshech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53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51112" y="1028700"/>
            <a:ext cx="15985776" cy="8813913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marL="612317" indent="-612317">
              <a:buFont typeface="Arial"/>
              <a:buChar char="•"/>
              <a:tabLst>
                <a:tab pos="816422" algn="l"/>
              </a:tabLst>
            </a:pPr>
            <a:r>
              <a:rPr lang="ru-RU" sz="5000" dirty="0">
                <a:solidFill>
                  <a:srgbClr val="000000"/>
                </a:solidFill>
              </a:rPr>
              <a:t>Третья дочь моей прадедушки </a:t>
            </a:r>
            <a:r>
              <a:rPr lang="ru-RU" sz="5000" dirty="0" err="1">
                <a:solidFill>
                  <a:srgbClr val="000000"/>
                </a:solidFill>
              </a:rPr>
              <a:t>Ооржак</a:t>
            </a:r>
            <a:r>
              <a:rPr lang="ru-RU" sz="5000" dirty="0">
                <a:solidFill>
                  <a:srgbClr val="000000"/>
                </a:solidFill>
              </a:rPr>
              <a:t> Лидия </a:t>
            </a:r>
            <a:r>
              <a:rPr lang="ru-RU" sz="5000" dirty="0" err="1">
                <a:solidFill>
                  <a:srgbClr val="000000"/>
                </a:solidFill>
              </a:rPr>
              <a:t>Очур-ооловна</a:t>
            </a:r>
            <a:r>
              <a:rPr lang="ru-RU" sz="5000" dirty="0">
                <a:solidFill>
                  <a:srgbClr val="000000"/>
                </a:solidFill>
              </a:rPr>
              <a:t> работала воспитателем в интернате 31 год, в настоящее время на заслуженном отдыхе.</a:t>
            </a:r>
            <a:endParaRPr lang="ru-RU" sz="5000" dirty="0">
              <a:cs typeface="Times New Roman"/>
            </a:endParaRPr>
          </a:p>
          <a:p>
            <a:pPr>
              <a:lnSpc>
                <a:spcPct val="115000"/>
              </a:lnSpc>
              <a:spcBef>
                <a:spcPts val="1196"/>
              </a:spcBef>
            </a:pPr>
            <a:r>
              <a:rPr lang="ru-RU" sz="5000" dirty="0">
                <a:solidFill>
                  <a:srgbClr val="000000"/>
                </a:solidFill>
                <a:latin typeface="Times New Roman"/>
                <a:cs typeface="Times New Roman"/>
              </a:rPr>
              <a:t>Старший сын -</a:t>
            </a:r>
            <a:r>
              <a:rPr lang="ru-RU" sz="5000" dirty="0" err="1">
                <a:solidFill>
                  <a:srgbClr val="000000"/>
                </a:solidFill>
                <a:latin typeface="Times New Roman"/>
                <a:cs typeface="Times New Roman"/>
              </a:rPr>
              <a:t>Ооржак</a:t>
            </a:r>
            <a:r>
              <a:rPr lang="ru-RU" sz="5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ru-RU" sz="5000" dirty="0" err="1">
                <a:solidFill>
                  <a:srgbClr val="000000"/>
                </a:solidFill>
                <a:latin typeface="Times New Roman"/>
                <a:cs typeface="Times New Roman"/>
              </a:rPr>
              <a:t>Артыш</a:t>
            </a:r>
            <a:r>
              <a:rPr lang="ru-RU" sz="5000" dirty="0">
                <a:solidFill>
                  <a:srgbClr val="000000"/>
                </a:solidFill>
                <a:latin typeface="Times New Roman"/>
                <a:cs typeface="Times New Roman"/>
              </a:rPr>
              <a:t> Александрович – учитель истории в настоящее время работает учителем дополнительного образования</a:t>
            </a:r>
            <a:endParaRPr lang="ru-RU" sz="5000" dirty="0">
              <a:cs typeface="Times New Roman"/>
            </a:endParaRPr>
          </a:p>
          <a:p>
            <a:pPr>
              <a:lnSpc>
                <a:spcPct val="115000"/>
              </a:lnSpc>
              <a:spcBef>
                <a:spcPts val="1196"/>
              </a:spcBef>
            </a:pPr>
            <a:r>
              <a:rPr lang="ru-RU" sz="5000" dirty="0">
                <a:solidFill>
                  <a:srgbClr val="000000"/>
                </a:solidFill>
                <a:latin typeface="Times New Roman"/>
                <a:cs typeface="Times New Roman"/>
              </a:rPr>
              <a:t>Невестка - </a:t>
            </a:r>
            <a:r>
              <a:rPr lang="ru-RU" sz="5000" dirty="0" err="1">
                <a:solidFill>
                  <a:srgbClr val="000000"/>
                </a:solidFill>
                <a:latin typeface="Times New Roman"/>
                <a:cs typeface="Times New Roman"/>
              </a:rPr>
              <a:t>Монгуш</a:t>
            </a:r>
            <a:r>
              <a:rPr lang="ru-RU" sz="5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ru-RU" sz="5000" dirty="0" err="1">
                <a:solidFill>
                  <a:srgbClr val="000000"/>
                </a:solidFill>
                <a:latin typeface="Times New Roman"/>
                <a:cs typeface="Times New Roman"/>
              </a:rPr>
              <a:t>Кара-кыс</a:t>
            </a:r>
            <a:r>
              <a:rPr lang="ru-RU" sz="5000" dirty="0">
                <a:solidFill>
                  <a:srgbClr val="000000"/>
                </a:solidFill>
                <a:latin typeface="Times New Roman"/>
                <a:cs typeface="Times New Roman"/>
              </a:rPr>
              <a:t>   Викторовна работает завучем школы.</a:t>
            </a:r>
            <a:endParaRPr lang="ru-RU" sz="5000" dirty="0"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339"/>
              </a:spcAft>
            </a:pPr>
            <a:r>
              <a:rPr lang="ru-RU" sz="1900" dirty="0">
                <a:latin typeface="Times New Roman"/>
                <a:ea typeface="Times New Roman"/>
                <a:cs typeface="Times New Roman"/>
              </a:rPr>
              <a:t> </a:t>
            </a:r>
            <a:endParaRPr lang="ru-RU" sz="1600" dirty="0"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339"/>
              </a:spcAft>
            </a:pPr>
            <a:r>
              <a:rPr lang="ru-RU" sz="1900" dirty="0">
                <a:latin typeface="Times New Roman"/>
                <a:ea typeface="Times New Roman"/>
                <a:cs typeface="Times New Roman"/>
              </a:rPr>
              <a:t> </a:t>
            </a:r>
            <a:endParaRPr lang="ru-RU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207767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vis\Desktop\холушкак\през\koshech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8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67136" y="606997"/>
            <a:ext cx="15553728" cy="1857650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lvl="0">
              <a:spcBef>
                <a:spcPct val="20000"/>
              </a:spcBef>
            </a:pPr>
            <a:r>
              <a:rPr lang="ru-RU" sz="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5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91072" y="1795129"/>
            <a:ext cx="16849872" cy="6658964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5200" dirty="0">
                <a:solidFill>
                  <a:prstClr val="black"/>
                </a:solidFill>
              </a:rPr>
              <a:t>	</a:t>
            </a:r>
            <a:r>
              <a:rPr lang="ru-RU" sz="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Профессия учителя- самое уважаемое в нашей семье. Я с раннего детства воспитывалась в семье педагогов и горжусь своим родителям.</a:t>
            </a:r>
          </a:p>
          <a:p>
            <a:pPr lvl="0">
              <a:spcBef>
                <a:spcPct val="20000"/>
              </a:spcBef>
            </a:pPr>
            <a:r>
              <a:rPr lang="ru-RU" sz="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	Кем я буду после школе, я пока не решила, у меня для этого еще есть время. Но, у меня есть родной брат учится в аграрном лицее, он хочет стать учителем биологии, как наша бабушка Кара-Сал Любовь </a:t>
            </a:r>
            <a:r>
              <a:rPr lang="ru-RU" sz="5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Очур-ооловна</a:t>
            </a:r>
            <a:r>
              <a:rPr lang="ru-RU" sz="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spcBef>
                <a:spcPct val="20000"/>
              </a:spcBef>
            </a:pPr>
            <a:r>
              <a:rPr lang="ru-RU" sz="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Учительская династия нашего рода по линии отца</a:t>
            </a:r>
          </a:p>
        </p:txBody>
      </p:sp>
    </p:spTree>
    <p:extLst>
      <p:ext uri="{BB962C8B-B14F-4D97-AF65-F5344CB8AC3E}">
        <p14:creationId xmlns:p14="http://schemas.microsoft.com/office/powerpoint/2010/main" val="17440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vis\Desktop\холушкак\през\koshech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703" y="169797"/>
            <a:ext cx="18288002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105" y="231299"/>
            <a:ext cx="3699766" cy="20522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153" y="498985"/>
            <a:ext cx="3147814" cy="17845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616" y="1764729"/>
            <a:ext cx="2304656" cy="17598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9288" y="1715376"/>
            <a:ext cx="2304256" cy="15527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4561" y="1795128"/>
            <a:ext cx="2592286" cy="1609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2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12" y="5464971"/>
            <a:ext cx="2736304" cy="21936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22" descr="D:\Рабочий стол\эрги рабочий стол\юбилей\башкылар чуруктары\IMG_20210420_121851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619" y="3562352"/>
            <a:ext cx="2367622" cy="1802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559" y="3604640"/>
            <a:ext cx="2541998" cy="1732394"/>
          </a:xfrm>
          <a:prstGeom prst="rect">
            <a:avLst/>
          </a:prstGeom>
          <a:noFill/>
        </p:spPr>
      </p:pic>
      <p:pic>
        <p:nvPicPr>
          <p:cNvPr id="26" name="Рисунок 25" descr="D:\Рабочий стол\эрги рабочий стол\юбилей\башкылар чуруктары\IMG_20210410_135527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559" y="1825529"/>
            <a:ext cx="2587058" cy="1699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396" y="3635999"/>
            <a:ext cx="2456112" cy="1728624"/>
          </a:xfrm>
          <a:prstGeom prst="rect">
            <a:avLst/>
          </a:prstGeom>
          <a:noFill/>
        </p:spPr>
      </p:pic>
      <p:pic>
        <p:nvPicPr>
          <p:cNvPr id="28" name="Рисунок 27" descr="C:\Users\Информатика-2\AppData\Local\Microsoft\Windows\Temporary Internet Files\Content.Word\IMG-18db3310c80171ac66168a7245711d3f-V.JPG"/>
          <p:cNvPicPr/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28" t="41467" r="22474" b="36280"/>
          <a:stretch/>
        </p:blipFill>
        <p:spPr bwMode="auto">
          <a:xfrm>
            <a:off x="1555805" y="3577864"/>
            <a:ext cx="2736302" cy="17867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Рисунок 28" descr="D:\Рабочий стол\эрги рабочий стол\юбилей\башкылар чуруктары\IMG_20210419_131546.jp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910" y="1980056"/>
            <a:ext cx="2291080" cy="1457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 descr="D:\Рабочий стол\эрги рабочий стол\юбилей\башкылар чуруктары\IMG_20210419_121620.jpg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451" y="1947051"/>
            <a:ext cx="2839022" cy="1457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 descr="D:\Рабочий стол\эрги рабочий стол\юбилей\башкылар чуруктары\IMG_20210419_125841.jpg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33" y="5572129"/>
            <a:ext cx="2685910" cy="1716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 descr="D:\Рабочий стол\эрги рабочий стол\юбилей\башкылар чуруктары\IMG-9513c75c0c30aee7142e5ed63acedf37-V.jpg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9" y="5464971"/>
            <a:ext cx="2638678" cy="2083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Рисунок 32" descr="D:\Рабочий стол\эрги рабочий стол\юбилей\башкылар чуруктары\IMG-26abaef1af0ce7c910317ac28350ce91-V.jpg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52" y="5357814"/>
            <a:ext cx="2513896" cy="21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Рисунок 33" descr="D:\Рабочий стол\эрги рабочий стол\юбилей\башкылар чуруктары\IMG_20210419_141528.jpg"/>
          <p:cNvPicPr/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2" r="6884"/>
          <a:stretch/>
        </p:blipFill>
        <p:spPr bwMode="auto">
          <a:xfrm>
            <a:off x="12118272" y="3562352"/>
            <a:ext cx="2185272" cy="17735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Рисунок 34"/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4562" y="3554982"/>
            <a:ext cx="2592284" cy="17583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667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vis\Desktop\холушкак\през\koshech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86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87216" y="390972"/>
            <a:ext cx="14401600" cy="801976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algn="ctr">
              <a:lnSpc>
                <a:spcPct val="115000"/>
              </a:lnSpc>
              <a:spcAft>
                <a:spcPts val="1339"/>
              </a:spcAft>
            </a:pPr>
            <a:r>
              <a:rPr lang="ru-RU" sz="3600" b="1" dirty="0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Учительская династия нашего рода по линии отца:</a:t>
            </a:r>
            <a:endParaRPr lang="ru-RU" sz="3600" dirty="0">
              <a:ea typeface="Calibri"/>
              <a:cs typeface="Times New Roman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4171146"/>
              </p:ext>
            </p:extLst>
          </p:nvPr>
        </p:nvGraphicFramePr>
        <p:xfrm>
          <a:off x="533400" y="723900"/>
          <a:ext cx="17297400" cy="9795399"/>
        </p:xfrm>
        <a:graphic>
          <a:graphicData uri="http://schemas.openxmlformats.org/drawingml/2006/table">
            <a:tbl>
              <a:tblPr firstRow="1" bandRow="1"/>
              <a:tblGrid>
                <a:gridCol w="2819400"/>
                <a:gridCol w="5105400"/>
                <a:gridCol w="6858000"/>
                <a:gridCol w="2514600"/>
              </a:tblGrid>
              <a:tr h="304800"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400" b="1" dirty="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Поколение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400" b="1" dirty="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Фамилия, имя,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400" b="1" dirty="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отчество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400" b="1" dirty="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Место работы,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400" b="1" dirty="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должность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400" b="1" dirty="0" smtClean="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Стаж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023683"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smtClean="0"/>
                        <a:t>I </a:t>
                      </a:r>
                      <a:r>
                        <a:rPr lang="ru-RU" dirty="0" smtClean="0"/>
                        <a:t>поколение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dirty="0" smtClean="0"/>
                        <a:t>Донгак </a:t>
                      </a:r>
                      <a:r>
                        <a:rPr lang="ru-RU" dirty="0" err="1" smtClean="0"/>
                        <a:t>Козага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Очурович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dirty="0" smtClean="0"/>
                        <a:t>Учитель  математики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dirty="0" smtClean="0"/>
                        <a:t>49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069487"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dirty="0" smtClean="0"/>
                        <a:t>Донгак Любовь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err="1" smtClean="0"/>
                        <a:t>Дарапаевна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dirty="0" smtClean="0"/>
                        <a:t>Учитель начальных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классов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dirty="0" smtClean="0"/>
                        <a:t>48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1066800"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dirty="0" smtClean="0"/>
                        <a:t>Кара-Сал Любовь </a:t>
                      </a:r>
                      <a:r>
                        <a:rPr lang="ru-RU" dirty="0" err="1" smtClean="0"/>
                        <a:t>Очур-ооловна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dirty="0" smtClean="0"/>
                        <a:t>Учитель географии и биологии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dirty="0" smtClean="0"/>
                        <a:t>48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939450"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endParaRPr lang="ru-RU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dirty="0" smtClean="0"/>
                        <a:t>Ооржак Лидия </a:t>
                      </a:r>
                      <a:r>
                        <a:rPr lang="ru-RU" dirty="0" err="1" smtClean="0"/>
                        <a:t>Очур-ооловна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dirty="0" smtClean="0"/>
                        <a:t>Воспитатель 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dirty="0" smtClean="0"/>
                        <a:t>31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1186033"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smtClean="0"/>
                        <a:t>II</a:t>
                      </a:r>
                      <a:r>
                        <a:rPr lang="ru-RU" dirty="0" smtClean="0"/>
                        <a:t> поколение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dirty="0" smtClean="0"/>
                        <a:t>Донгак</a:t>
                      </a:r>
                      <a:r>
                        <a:rPr lang="ru-RU" baseline="0" dirty="0" smtClean="0"/>
                        <a:t> Ай-Херена </a:t>
                      </a:r>
                      <a:r>
                        <a:rPr lang="ru-RU" baseline="0" dirty="0" err="1" smtClean="0"/>
                        <a:t>Козагаевна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dirty="0" smtClean="0"/>
                        <a:t>Учитель географии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dirty="0" smtClean="0"/>
                        <a:t>24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939450"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dirty="0" smtClean="0"/>
                        <a:t>Ооржак Артыш Александрович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dirty="0" smtClean="0"/>
                        <a:t>Учитель ОБЖ , воспитатель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dirty="0" smtClean="0"/>
                        <a:t>23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1077548"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endParaRPr lang="ru-RU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dirty="0" smtClean="0"/>
                        <a:t>Монгуш Кара-</a:t>
                      </a:r>
                      <a:r>
                        <a:rPr lang="ru-RU" dirty="0" err="1" smtClean="0"/>
                        <a:t>кыс</a:t>
                      </a:r>
                      <a:r>
                        <a:rPr lang="ru-RU" dirty="0" smtClean="0"/>
                        <a:t> Викторовна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dirty="0" smtClean="0"/>
                        <a:t>Учитель истории и обществознания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dirty="0" smtClean="0"/>
                        <a:t>16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535205"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endParaRPr lang="ru-RU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dirty="0" smtClean="0"/>
                        <a:t>Кара-Сал </a:t>
                      </a:r>
                      <a:r>
                        <a:rPr lang="ru-RU" dirty="0" err="1" smtClean="0"/>
                        <a:t>Аян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Допайович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dirty="0" smtClean="0"/>
                        <a:t>Учитель физкультуры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dirty="0" smtClean="0"/>
                        <a:t>18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278812"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endParaRPr lang="ru-RU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dirty="0" smtClean="0"/>
                        <a:t>Кара-Сал </a:t>
                      </a:r>
                      <a:r>
                        <a:rPr lang="ru-RU" dirty="0" err="1" smtClean="0"/>
                        <a:t>Таймира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Танововна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dirty="0" smtClean="0"/>
                        <a:t>Учитель начальных классов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81642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63284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244926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3265688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4082110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4898532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5714954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6531376" algn="l" defTabSz="1632844" rtl="0" eaLnBrk="1" latinLnBrk="0" hangingPunct="1">
                        <a:defRPr sz="32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dirty="0" smtClean="0"/>
                        <a:t>18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566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463734">
            <a:off x="-2250633" y="6240294"/>
            <a:ext cx="5955632" cy="41148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116626">
            <a:off x="14032219" y="4331228"/>
            <a:ext cx="6189154" cy="546896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236229" y="-832242"/>
            <a:ext cx="4529858" cy="16060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727430" y="9483980"/>
            <a:ext cx="4529858" cy="16060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981200" y="1104900"/>
            <a:ext cx="144018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Ховалыг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Чечекмаа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Очур-ооловна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начала свою трудовую деятельность в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Хайыраканской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средней школе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Дзун-Хемчикского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учителем русского языка и литературы.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Чечекмаа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Очур-ооловна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работала 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Кызыл-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Мажалыкской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средней школе № 1, 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Шагонарской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средней школе № 1,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Суг-Аксынской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средней школе,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районном отделе образования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Сут-Хольского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</a:p>
          <a:p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Ховалыг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Ч.О. обладатель звания «Почетный работник образования Российской Федерации». 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Ховалыг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Ч.О. более 40 лет.</a:t>
            </a:r>
          </a:p>
          <a:p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Чечекмаа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Очур-ооловна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мать четверых детей.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0616457"/>
              </p:ext>
            </p:extLst>
          </p:nvPr>
        </p:nvGraphicFramePr>
        <p:xfrm>
          <a:off x="2667000" y="876998"/>
          <a:ext cx="13487400" cy="8533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2353"/>
                <a:gridCol w="4246647"/>
                <a:gridCol w="3810000"/>
                <a:gridCol w="2438400"/>
              </a:tblGrid>
              <a:tr h="6925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400" b="1" dirty="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Поколение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400" b="1" dirty="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Фамилия, имя,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400" b="1" dirty="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отчество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400" b="1" dirty="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Место работы,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400" b="1" dirty="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должность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400" b="1" dirty="0" smtClean="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Стаж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0" marB="0"/>
                </a:tc>
              </a:tr>
              <a:tr h="23877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II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поколение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Кара-Сал Анатолий Допаевич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Учитель дополнительного</a:t>
                      </a:r>
                      <a:r>
                        <a:rPr lang="ru-RU" baseline="0" dirty="0" smtClean="0"/>
                        <a:t> образования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</a:tr>
              <a:tr h="1817555">
                <a:tc>
                  <a:txBody>
                    <a:bodyPr/>
                    <a:lstStyle/>
                    <a:p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Кара-Сал </a:t>
                      </a:r>
                      <a:r>
                        <a:rPr kumimoji="0" lang="ru-RU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Айлаана Валериевна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Учитель английского</a:t>
                      </a:r>
                      <a:r>
                        <a:rPr lang="ru-RU" baseline="0" dirty="0" smtClean="0"/>
                        <a:t> языка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16</a:t>
                      </a:r>
                      <a:endParaRPr lang="ru-RU" dirty="0"/>
                    </a:p>
                  </a:txBody>
                  <a:tcPr/>
                </a:tc>
              </a:tr>
              <a:tr h="181755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Кара-Сал 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err="1" smtClean="0"/>
                        <a:t>Алдын</a:t>
                      </a:r>
                      <a:r>
                        <a:rPr lang="ru-RU" baseline="0" dirty="0" smtClean="0"/>
                        <a:t>-Белек Допаевич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Учитель </a:t>
                      </a:r>
                      <a:r>
                        <a:rPr lang="ru-RU" baseline="0" dirty="0" smtClean="0"/>
                        <a:t> физкультуры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</a:tr>
              <a:tr h="181755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Ховалыг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Долаана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Маадыровна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Учитель начальных</a:t>
                      </a:r>
                      <a:r>
                        <a:rPr lang="ru-RU" baseline="0" dirty="0" smtClean="0"/>
                        <a:t> классов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015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vis\Desktop\холушкак\през\koshech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67136" y="823019"/>
            <a:ext cx="16129792" cy="8578464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algn="ctr">
              <a:lnSpc>
                <a:spcPct val="115000"/>
              </a:lnSpc>
              <a:spcAft>
                <a:spcPts val="1339"/>
              </a:spcAft>
            </a:pPr>
            <a:endParaRPr lang="ru-RU" sz="36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339"/>
              </a:spcAft>
            </a:pPr>
            <a:r>
              <a:rPr lang="ru-RU" sz="4300" dirty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4300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4300" dirty="0">
                <a:latin typeface="Times New Roman" pitchFamily="18" charset="0"/>
                <a:ea typeface="Times New Roman"/>
                <a:cs typeface="Times New Roman" pitchFamily="18" charset="0"/>
              </a:rPr>
              <a:t>     Педагогической деятельностью в нашей семье занималось два поколения.</a:t>
            </a:r>
            <a:br>
              <a:rPr lang="ru-RU" sz="4300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4300" dirty="0">
                <a:latin typeface="Times New Roman" pitchFamily="18" charset="0"/>
                <a:ea typeface="Times New Roman"/>
                <a:cs typeface="Times New Roman" pitchFamily="18" charset="0"/>
              </a:rPr>
              <a:t>    Педагогов в нашей семье 14 человека. Это учителя истории, математики, физики, английского языка, физкультуры, географии, биологии,  музыки, ОБЖ, учителя начальных классов, директора и завучи школы.</a:t>
            </a:r>
            <a:br>
              <a:rPr lang="ru-RU" sz="4300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4300" dirty="0">
                <a:latin typeface="Times New Roman" pitchFamily="18" charset="0"/>
                <a:ea typeface="Times New Roman"/>
                <a:cs typeface="Times New Roman" pitchFamily="18" charset="0"/>
              </a:rPr>
              <a:t>    Общий педагогический стаж нашей семьи составляет на сегодняшний день 252 год.</a:t>
            </a:r>
            <a:br>
              <a:rPr lang="ru-RU" sz="4300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endParaRPr lang="ru-RU" sz="43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62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3619500"/>
            <a:ext cx="13930490" cy="2286000"/>
          </a:xfrm>
        </p:spPr>
        <p:txBody>
          <a:bodyPr>
            <a:noAutofit/>
          </a:bodyPr>
          <a:lstStyle/>
          <a:p>
            <a:r>
              <a:rPr lang="ru-RU" sz="6600" dirty="0" smtClean="0"/>
              <a:t>Династия педагогов </a:t>
            </a:r>
            <a:br>
              <a:rPr lang="ru-RU" sz="6600" dirty="0" smtClean="0"/>
            </a:br>
            <a:r>
              <a:rPr lang="ru-RU" sz="6600" dirty="0" smtClean="0"/>
              <a:t>Хорум-Дагской СОШ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32387065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98" y="266700"/>
            <a:ext cx="7202302" cy="511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997" y="294986"/>
            <a:ext cx="7445757" cy="5283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98" y="5065837"/>
            <a:ext cx="7430902" cy="523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078" y="5136852"/>
            <a:ext cx="7856729" cy="5121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 descr="C:\Users\1\Desktop\IMG_39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21" y="987678"/>
            <a:ext cx="2968228" cy="339870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4191000" y="1257300"/>
            <a:ext cx="2667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1. </a:t>
            </a:r>
            <a:r>
              <a:rPr lang="ru-RU" sz="2400" b="1" dirty="0">
                <a:solidFill>
                  <a:srgbClr val="0000FF"/>
                </a:solidFill>
              </a:rPr>
              <a:t>Дедушка, </a:t>
            </a:r>
          </a:p>
          <a:p>
            <a:pPr algn="ctr"/>
            <a:r>
              <a:rPr lang="ru-RU" sz="2400" b="1" dirty="0">
                <a:solidFill>
                  <a:srgbClr val="0000FF"/>
                </a:solidFill>
              </a:rPr>
              <a:t>Монгуш Буян </a:t>
            </a:r>
          </a:p>
          <a:p>
            <a:pPr algn="ctr"/>
            <a:r>
              <a:rPr lang="ru-RU" sz="2400" b="1" dirty="0">
                <a:solidFill>
                  <a:srgbClr val="0000FF"/>
                </a:solidFill>
              </a:rPr>
              <a:t>Биче-оолович, </a:t>
            </a:r>
          </a:p>
          <a:p>
            <a:pPr algn="ctr"/>
            <a:r>
              <a:rPr lang="ru-RU" sz="2400" b="1" dirty="0">
                <a:solidFill>
                  <a:srgbClr val="0000FF"/>
                </a:solidFill>
              </a:rPr>
              <a:t>учитель родного </a:t>
            </a:r>
          </a:p>
          <a:p>
            <a:pPr algn="ctr"/>
            <a:r>
              <a:rPr lang="ru-RU" sz="2400" b="1" dirty="0">
                <a:solidFill>
                  <a:srgbClr val="0000FF"/>
                </a:solidFill>
              </a:rPr>
              <a:t>языка и литературы, «Заслуженный учитель ТНР»</a:t>
            </a:r>
          </a:p>
        </p:txBody>
      </p:sp>
      <p:pic>
        <p:nvPicPr>
          <p:cNvPr id="23" name="Picture 8" descr="C:\Users\1\Desktop\IMG_39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623417" y="681718"/>
            <a:ext cx="2809949" cy="402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9926350" y="681718"/>
            <a:ext cx="3429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00FF"/>
                </a:solidFill>
                <a:latin typeface="Calibri"/>
              </a:rPr>
              <a:t>2. Отец, </a:t>
            </a:r>
          </a:p>
          <a:p>
            <a:pPr lvl="0" algn="ctr"/>
            <a:r>
              <a:rPr lang="ru-RU" sz="3200" b="1" dirty="0">
                <a:solidFill>
                  <a:srgbClr val="0000FF"/>
                </a:solidFill>
                <a:latin typeface="Calibri"/>
              </a:rPr>
              <a:t>Ондар</a:t>
            </a:r>
          </a:p>
          <a:p>
            <a:pPr lvl="0" algn="ctr"/>
            <a:r>
              <a:rPr lang="ru-RU" sz="3200" b="1" dirty="0" err="1">
                <a:solidFill>
                  <a:srgbClr val="0000FF"/>
                </a:solidFill>
                <a:latin typeface="Calibri"/>
              </a:rPr>
              <a:t>Койбаа</a:t>
            </a:r>
            <a:endParaRPr lang="ru-RU" sz="3200" b="1" dirty="0">
              <a:solidFill>
                <a:srgbClr val="0000FF"/>
              </a:solidFill>
              <a:latin typeface="Calibri"/>
            </a:endParaRPr>
          </a:p>
          <a:p>
            <a:pPr lvl="0" algn="ctr"/>
            <a:r>
              <a:rPr lang="ru-RU" sz="3200" b="1" dirty="0" err="1">
                <a:solidFill>
                  <a:srgbClr val="0000FF"/>
                </a:solidFill>
                <a:latin typeface="Calibri"/>
              </a:rPr>
              <a:t>Намзынович</a:t>
            </a:r>
            <a:r>
              <a:rPr lang="ru-RU" sz="3200" b="1" dirty="0">
                <a:solidFill>
                  <a:srgbClr val="0000FF"/>
                </a:solidFill>
                <a:latin typeface="Calibri"/>
              </a:rPr>
              <a:t>, </a:t>
            </a:r>
          </a:p>
          <a:p>
            <a:pPr lvl="0" algn="ctr"/>
            <a:r>
              <a:rPr lang="ru-RU" sz="3200" b="1" dirty="0">
                <a:solidFill>
                  <a:srgbClr val="0000FF"/>
                </a:solidFill>
                <a:latin typeface="Calibri"/>
              </a:rPr>
              <a:t>учитель </a:t>
            </a:r>
          </a:p>
          <a:p>
            <a:pPr lvl="0" algn="ctr"/>
            <a:r>
              <a:rPr lang="ru-RU" sz="3200" b="1" dirty="0">
                <a:solidFill>
                  <a:srgbClr val="0000FF"/>
                </a:solidFill>
                <a:latin typeface="Calibri"/>
              </a:rPr>
              <a:t>истории </a:t>
            </a:r>
          </a:p>
          <a:p>
            <a:pPr lvl="0" algn="ctr"/>
            <a:r>
              <a:rPr lang="ru-RU" sz="3200" b="1" dirty="0">
                <a:solidFill>
                  <a:srgbClr val="0000FF"/>
                </a:solidFill>
                <a:latin typeface="Calibri"/>
              </a:rPr>
              <a:t>с высшим </a:t>
            </a:r>
          </a:p>
          <a:p>
            <a:pPr lvl="0" algn="ctr"/>
            <a:r>
              <a:rPr lang="ru-RU" sz="3200" b="1" dirty="0">
                <a:solidFill>
                  <a:srgbClr val="0000FF"/>
                </a:solidFill>
                <a:latin typeface="Calibri"/>
              </a:rPr>
              <a:t>образованием</a:t>
            </a:r>
          </a:p>
        </p:txBody>
      </p:sp>
      <p:pic>
        <p:nvPicPr>
          <p:cNvPr id="26" name="Рисунок 25" descr="C:\Users\1\Downloads\IMG_398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21" y="5607358"/>
            <a:ext cx="3254679" cy="418434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Прямоугольник 26"/>
          <p:cNvSpPr/>
          <p:nvPr/>
        </p:nvSpPr>
        <p:spPr>
          <a:xfrm>
            <a:off x="4610100" y="5607358"/>
            <a:ext cx="27051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0000FF"/>
                </a:solidFill>
                <a:latin typeface="Calibri"/>
              </a:rPr>
              <a:t>3. Дочь, Ондар</a:t>
            </a:r>
          </a:p>
          <a:p>
            <a:pPr lvl="0" algn="ctr"/>
            <a:r>
              <a:rPr lang="ru-RU" sz="2800" b="1" dirty="0">
                <a:solidFill>
                  <a:srgbClr val="0000FF"/>
                </a:solidFill>
                <a:latin typeface="Calibri"/>
              </a:rPr>
              <a:t> Аман </a:t>
            </a:r>
          </a:p>
          <a:p>
            <a:pPr lvl="0" algn="ctr"/>
            <a:r>
              <a:rPr lang="ru-RU" sz="2800" b="1" dirty="0">
                <a:solidFill>
                  <a:srgbClr val="0000FF"/>
                </a:solidFill>
                <a:latin typeface="Calibri"/>
              </a:rPr>
              <a:t>Койбааевна, </a:t>
            </a:r>
          </a:p>
          <a:p>
            <a:pPr lvl="0" algn="ctr"/>
            <a:r>
              <a:rPr lang="ru-RU" sz="2800" b="1" dirty="0">
                <a:solidFill>
                  <a:srgbClr val="0000FF"/>
                </a:solidFill>
                <a:latin typeface="Calibri"/>
              </a:rPr>
              <a:t>учитель </a:t>
            </a:r>
          </a:p>
          <a:p>
            <a:pPr lvl="0" algn="ctr"/>
            <a:r>
              <a:rPr lang="ru-RU" sz="2800" b="1" dirty="0">
                <a:solidFill>
                  <a:srgbClr val="0000FF"/>
                </a:solidFill>
                <a:latin typeface="Calibri"/>
              </a:rPr>
              <a:t>начальных </a:t>
            </a:r>
          </a:p>
          <a:p>
            <a:pPr lvl="0" algn="ctr"/>
            <a:r>
              <a:rPr lang="ru-RU" sz="2800" b="1" dirty="0">
                <a:solidFill>
                  <a:srgbClr val="0000FF"/>
                </a:solidFill>
                <a:latin typeface="Calibri"/>
              </a:rPr>
              <a:t>классов 1-ой </a:t>
            </a:r>
          </a:p>
          <a:p>
            <a:pPr lvl="0" algn="ctr"/>
            <a:r>
              <a:rPr lang="ru-RU" sz="2800" b="1" dirty="0">
                <a:solidFill>
                  <a:srgbClr val="0000FF"/>
                </a:solidFill>
                <a:latin typeface="Calibri"/>
              </a:rPr>
              <a:t>категории</a:t>
            </a:r>
          </a:p>
        </p:txBody>
      </p:sp>
      <p:pic>
        <p:nvPicPr>
          <p:cNvPr id="28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1"/>
          <a:stretch/>
        </p:blipFill>
        <p:spPr bwMode="auto">
          <a:xfrm>
            <a:off x="14154150" y="5393239"/>
            <a:ext cx="2933604" cy="439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10929115" y="6007467"/>
            <a:ext cx="28521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4. Сын</a:t>
            </a:r>
            <a:r>
              <a:rPr lang="ru-RU" sz="2400" b="1" dirty="0">
                <a:solidFill>
                  <a:srgbClr val="0000FF"/>
                </a:solidFill>
              </a:rPr>
              <a:t>, учитель </a:t>
            </a:r>
          </a:p>
          <a:p>
            <a:pPr algn="ctr"/>
            <a:r>
              <a:rPr lang="ru-RU" sz="2400" b="1" dirty="0">
                <a:solidFill>
                  <a:srgbClr val="0000FF"/>
                </a:solidFill>
              </a:rPr>
              <a:t>физической </a:t>
            </a:r>
          </a:p>
          <a:p>
            <a:pPr algn="ctr"/>
            <a:r>
              <a:rPr lang="ru-RU" sz="2400" b="1" dirty="0">
                <a:solidFill>
                  <a:srgbClr val="0000FF"/>
                </a:solidFill>
              </a:rPr>
              <a:t>культуры </a:t>
            </a:r>
          </a:p>
          <a:p>
            <a:pPr algn="ctr"/>
            <a:r>
              <a:rPr lang="ru-RU" sz="2400" b="1" dirty="0">
                <a:solidFill>
                  <a:srgbClr val="0000FF"/>
                </a:solidFill>
              </a:rPr>
              <a:t>Ондар Чаян </a:t>
            </a:r>
          </a:p>
          <a:p>
            <a:pPr algn="ctr"/>
            <a:r>
              <a:rPr lang="ru-RU" sz="2400" b="1" dirty="0">
                <a:solidFill>
                  <a:srgbClr val="0000FF"/>
                </a:solidFill>
              </a:rPr>
              <a:t>Кара-оолович, </a:t>
            </a:r>
          </a:p>
          <a:p>
            <a:pPr algn="ctr"/>
            <a:r>
              <a:rPr lang="ru-RU" sz="2400" b="1" dirty="0">
                <a:solidFill>
                  <a:srgbClr val="0000FF"/>
                </a:solidFill>
              </a:rPr>
              <a:t>с высшим </a:t>
            </a:r>
          </a:p>
          <a:p>
            <a:pPr algn="ctr"/>
            <a:r>
              <a:rPr lang="ru-RU" sz="2400" b="1" dirty="0">
                <a:solidFill>
                  <a:srgbClr val="0000FF"/>
                </a:solidFill>
              </a:rPr>
              <a:t>образованием</a:t>
            </a:r>
          </a:p>
          <a:p>
            <a:pPr algn="ctr"/>
            <a:r>
              <a:rPr lang="ru-RU" sz="2400" b="1" dirty="0">
                <a:solidFill>
                  <a:srgbClr val="0000FF"/>
                </a:solidFill>
              </a:rPr>
              <a:t>окончил ТГУ,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60995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58776" y="0"/>
            <a:ext cx="11734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60713" tIns="83571" rIns="160713" bIns="8357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ru-RU" sz="7100" b="1">
                <a:solidFill>
                  <a:srgbClr val="565656"/>
                </a:solidFill>
                <a:latin typeface="方正综艺简体" pitchFamily="1" charset="0"/>
              </a:rPr>
              <a:t> </a:t>
            </a: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524000" y="2628900"/>
            <a:ext cx="15544800" cy="255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60713" tIns="83571" rIns="160713" bIns="8357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7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УЧИТЕЛЬСКАЯ </a:t>
            </a:r>
            <a:br>
              <a:rPr lang="ru-RU" altLang="ru-RU" sz="7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7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ДИНАСТИЯ </a:t>
            </a:r>
            <a:r>
              <a:rPr lang="ru-RU" altLang="ru-RU" sz="7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СЕМЬИ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7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СОШ № 2 </a:t>
            </a:r>
            <a:r>
              <a:rPr lang="ru-RU" altLang="ru-RU" sz="71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г.Чадана</a:t>
            </a:r>
            <a:endParaRPr lang="ru-RU" altLang="ru-RU" sz="7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2783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524000" y="1485900"/>
            <a:ext cx="15227300" cy="680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60713" tIns="83571" rIns="160713" bIns="8357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spcBef>
                <a:spcPts val="1429"/>
              </a:spcBef>
            </a:pPr>
            <a:r>
              <a:rPr lang="ru-RU" altLang="ru-RU" sz="5700" b="1" dirty="0">
                <a:solidFill>
                  <a:srgbClr val="00176B"/>
                </a:solidFill>
                <a:latin typeface="Microsoft Sans Serif" pitchFamily="32" charset="0"/>
              </a:rPr>
              <a:t>Профессия учителя необходима и очень  важна. Все, кто работает учителем, любят детей и посвящают свою жизнь воспитанию детей. И эту черту они передают своим родным, близким, детям. Так возникают династии.  Каждое поколение продолжает дела своих родителей, идет по их стопам, как в нашей семье.</a:t>
            </a:r>
          </a:p>
        </p:txBody>
      </p:sp>
    </p:spTree>
    <p:extLst>
      <p:ext uri="{BB962C8B-B14F-4D97-AF65-F5344CB8AC3E}">
        <p14:creationId xmlns:p14="http://schemas.microsoft.com/office/powerpoint/2010/main" val="4212274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9864726" y="283370"/>
            <a:ext cx="72009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60713" tIns="83571" rIns="160713" bIns="8357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spcBef>
                <a:spcPts val="893"/>
              </a:spcBef>
            </a:pPr>
            <a:r>
              <a:rPr lang="ru-RU" altLang="ru-RU" sz="57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Ондар Носанмаа Намзыновна – </a:t>
            </a:r>
            <a:r>
              <a:rPr lang="ru-RU" alt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>
              <a:spcBef>
                <a:spcPts val="893"/>
              </a:spcBef>
            </a:pPr>
            <a:r>
              <a:rPr lang="ru-RU" alt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Родилась в семье арата.</a:t>
            </a:r>
          </a:p>
          <a:p>
            <a:pPr>
              <a:spcBef>
                <a:spcPts val="893"/>
              </a:spcBef>
            </a:pPr>
            <a:r>
              <a:rPr lang="ru-RU" alt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стаж работы-45 лет</a:t>
            </a:r>
          </a:p>
          <a:p>
            <a:pPr>
              <a:spcBef>
                <a:spcPts val="893"/>
              </a:spcBef>
            </a:pPr>
            <a:r>
              <a:rPr lang="ru-RU" alt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Трудовая деятельность:</a:t>
            </a:r>
          </a:p>
          <a:p>
            <a:pPr>
              <a:spcBef>
                <a:spcPts val="893"/>
              </a:spcBef>
            </a:pPr>
            <a:r>
              <a:rPr lang="ru-RU" alt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Учитель начальных классов школы с. Ийме</a:t>
            </a:r>
          </a:p>
          <a:p>
            <a:pPr>
              <a:spcBef>
                <a:spcPts val="893"/>
              </a:spcBef>
            </a:pPr>
            <a:r>
              <a:rPr lang="ru-RU" alt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Учитель начальных классов школы .Хорум-Даг.</a:t>
            </a:r>
          </a:p>
          <a:p>
            <a:pPr>
              <a:spcBef>
                <a:spcPts val="893"/>
              </a:spcBef>
            </a:pPr>
            <a:r>
              <a:rPr lang="ru-RU" alt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Учитель начальных классов школы №2 г.Чадана</a:t>
            </a:r>
          </a:p>
          <a:p>
            <a:pPr>
              <a:spcBef>
                <a:spcPts val="893"/>
              </a:spcBef>
            </a:pPr>
            <a:r>
              <a:rPr lang="ru-RU" alt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Библиотекарь школы №2</a:t>
            </a:r>
          </a:p>
          <a:p>
            <a:pPr>
              <a:spcBef>
                <a:spcPts val="1250"/>
              </a:spcBef>
            </a:pPr>
            <a:endParaRPr lang="ru-RU" altLang="ru-RU" sz="5000">
              <a:solidFill>
                <a:srgbClr val="002060"/>
              </a:solidFill>
              <a:latin typeface="Microsoft Sans Serif" pitchFamily="32" charset="0"/>
            </a:endParaRPr>
          </a:p>
          <a:p>
            <a:pPr>
              <a:spcBef>
                <a:spcPts val="1250"/>
              </a:spcBef>
            </a:pPr>
            <a:endParaRPr lang="ru-RU" altLang="ru-RU" sz="5000">
              <a:solidFill>
                <a:srgbClr val="002060"/>
              </a:solidFill>
              <a:latin typeface="Microsoft Sans Serif" pitchFamily="32" charset="0"/>
            </a:endParaRPr>
          </a:p>
          <a:p>
            <a:pPr>
              <a:spcBef>
                <a:spcPts val="1250"/>
              </a:spcBef>
            </a:pPr>
            <a:endParaRPr lang="ru-RU" altLang="ru-RU" sz="5000">
              <a:solidFill>
                <a:srgbClr val="002060"/>
              </a:solidFill>
              <a:latin typeface="Microsoft Sans Serif" pitchFamily="3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04900"/>
            <a:ext cx="9074150" cy="853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5560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8855076" y="283370"/>
            <a:ext cx="9217024" cy="77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60713" tIns="83571" rIns="160713" bIns="8357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spcBef>
                <a:spcPts val="893"/>
              </a:spcBef>
            </a:pPr>
            <a:r>
              <a:rPr lang="ru-RU" altLang="ru-RU" sz="43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Ондар Белекмаа Седи-Базыровна – </a:t>
            </a:r>
            <a:r>
              <a:rPr lang="ru-RU" alt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русского языка и литературы, старшая дочь.</a:t>
            </a:r>
          </a:p>
          <a:p>
            <a:pPr>
              <a:spcBef>
                <a:spcPts val="893"/>
              </a:spcBef>
            </a:pPr>
            <a:endParaRPr lang="ru-RU" altLang="ru-RU" sz="3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893"/>
              </a:spcBef>
            </a:pPr>
            <a:r>
              <a:rPr lang="ru-RU" alt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стаж работы-30 лет</a:t>
            </a:r>
          </a:p>
          <a:p>
            <a:pPr>
              <a:spcBef>
                <a:spcPts val="893"/>
              </a:spcBef>
            </a:pPr>
            <a:r>
              <a:rPr lang="ru-RU" alt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Трудовая деятельность:</a:t>
            </a:r>
          </a:p>
          <a:p>
            <a:pPr>
              <a:spcBef>
                <a:spcPts val="893"/>
              </a:spcBef>
            </a:pPr>
            <a:r>
              <a:rPr lang="ru-RU" alt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Учитель русского языка и литературы школы №2 г.Чадана.</a:t>
            </a:r>
          </a:p>
          <a:p>
            <a:pPr>
              <a:spcBef>
                <a:spcPts val="893"/>
              </a:spcBef>
            </a:pPr>
            <a:r>
              <a:rPr lang="ru-RU" alt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Начальник Управления образования Дзун-Хемчикского кожууна</a:t>
            </a:r>
          </a:p>
          <a:p>
            <a:pPr>
              <a:spcBef>
                <a:spcPts val="893"/>
              </a:spcBef>
            </a:pPr>
            <a:r>
              <a:rPr lang="ru-RU" alt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Заведующий кафедрой филологического и гуманитарного образования Тувинского института развития образования Республики Тыва.</a:t>
            </a:r>
          </a:p>
          <a:p>
            <a:pPr>
              <a:spcBef>
                <a:spcPts val="1250"/>
              </a:spcBef>
            </a:pPr>
            <a:endParaRPr lang="ru-RU" altLang="ru-RU" sz="5000">
              <a:solidFill>
                <a:srgbClr val="002060"/>
              </a:solidFill>
              <a:latin typeface="Microsoft Sans Serif" pitchFamily="32" charset="0"/>
            </a:endParaRPr>
          </a:p>
          <a:p>
            <a:pPr>
              <a:spcBef>
                <a:spcPts val="1250"/>
              </a:spcBef>
            </a:pPr>
            <a:endParaRPr lang="ru-RU" altLang="ru-RU" sz="5000">
              <a:solidFill>
                <a:srgbClr val="002060"/>
              </a:solidFill>
              <a:latin typeface="Microsoft Sans Serif" pitchFamily="3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647700"/>
            <a:ext cx="8639176" cy="835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1121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9001126" y="283370"/>
            <a:ext cx="8928100" cy="7884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60713" tIns="83571" rIns="160713" bIns="8357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spcBef>
                <a:spcPts val="982"/>
              </a:spcBef>
            </a:pPr>
            <a:r>
              <a:rPr lang="ru-RU" altLang="ru-RU" sz="4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Ириль Чодураа Николаевна – </a:t>
            </a:r>
            <a:r>
              <a:rPr lang="ru-RU" altLang="ru-RU" sz="3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математики и информатики, младшая дочь.</a:t>
            </a:r>
          </a:p>
          <a:p>
            <a:pPr>
              <a:spcBef>
                <a:spcPts val="893"/>
              </a:spcBef>
            </a:pPr>
            <a:r>
              <a:rPr lang="ru-RU" alt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стаж работы – 12 лет</a:t>
            </a:r>
          </a:p>
          <a:p>
            <a:pPr>
              <a:spcBef>
                <a:spcPts val="893"/>
              </a:spcBef>
            </a:pPr>
            <a:r>
              <a:rPr lang="ru-RU" alt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Трудовая деятельность:</a:t>
            </a:r>
          </a:p>
          <a:p>
            <a:pPr>
              <a:spcBef>
                <a:spcPts val="893"/>
              </a:spcBef>
              <a:buClr>
                <a:srgbClr val="002060"/>
              </a:buClr>
              <a:buFont typeface="Times New Roman" pitchFamily="18" charset="0"/>
              <a:buAutoNum type="arabicPeriod"/>
            </a:pPr>
            <a:r>
              <a:rPr lang="ru-RU" alt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математики и информатики с. Бажын-Алаак.</a:t>
            </a:r>
          </a:p>
          <a:p>
            <a:pPr>
              <a:spcBef>
                <a:spcPts val="893"/>
              </a:spcBef>
              <a:buClr>
                <a:srgbClr val="002060"/>
              </a:buClr>
              <a:buFont typeface="Times New Roman" pitchFamily="18" charset="0"/>
              <a:buAutoNum type="arabicPeriod"/>
            </a:pPr>
            <a:r>
              <a:rPr lang="ru-RU" alt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Специалист клиентской службы ПФР по </a:t>
            </a:r>
            <a:r>
              <a:rPr lang="ru-RU" altLang="ru-RU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г.Чадана</a:t>
            </a:r>
            <a:r>
              <a:rPr lang="ru-RU" alt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893"/>
              </a:spcBef>
            </a:pPr>
            <a:r>
              <a:rPr lang="ru-RU" alt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   Учитель математики школы №2    г. Кызыла.</a:t>
            </a:r>
          </a:p>
          <a:p>
            <a:pPr>
              <a:spcBef>
                <a:spcPts val="893"/>
              </a:spcBef>
            </a:pPr>
            <a:r>
              <a:rPr lang="ru-RU" alt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   Учитель математики и информатики с. Арылах Республики  (Саха) Якутия.</a:t>
            </a:r>
          </a:p>
          <a:p>
            <a:pPr>
              <a:spcBef>
                <a:spcPts val="893"/>
              </a:spcBef>
            </a:pPr>
            <a:endParaRPr lang="ru-RU" alt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71500"/>
            <a:ext cx="8353426" cy="874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0524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7991477" y="283370"/>
            <a:ext cx="9794874" cy="7560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60713" tIns="83571" rIns="160713" bIns="8357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spcBef>
                <a:spcPts val="1071"/>
              </a:spcBef>
            </a:pPr>
            <a:r>
              <a:rPr lang="ru-RU" altLang="ru-RU" sz="43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Ондар Айкуш Николаевна – педагог-психолог, учитель английского языка в начальной школе, внучка.</a:t>
            </a:r>
          </a:p>
          <a:p>
            <a:pPr>
              <a:spcBef>
                <a:spcPts val="982"/>
              </a:spcBef>
            </a:pPr>
            <a:r>
              <a:rPr lang="ru-RU" altLang="ru-RU" sz="39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стаж работы- 6 лет</a:t>
            </a:r>
          </a:p>
          <a:p>
            <a:pPr>
              <a:spcBef>
                <a:spcPts val="982"/>
              </a:spcBef>
            </a:pPr>
            <a:r>
              <a:rPr lang="ru-RU" altLang="ru-RU" sz="39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Трудовая деятельность:</a:t>
            </a:r>
          </a:p>
          <a:p>
            <a:pPr>
              <a:spcBef>
                <a:spcPts val="982"/>
              </a:spcBef>
              <a:buClr>
                <a:srgbClr val="002060"/>
              </a:buClr>
              <a:buFont typeface="Times New Roman" pitchFamily="18" charset="0"/>
              <a:buAutoNum type="arabicPeriod"/>
            </a:pPr>
            <a:r>
              <a:rPr lang="ru-RU" altLang="ru-RU" sz="39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 – психолог </a:t>
            </a:r>
            <a:r>
              <a:rPr lang="ru-RU" altLang="ru-RU" sz="3900" b="1">
                <a:solidFill>
                  <a:srgbClr val="00176B"/>
                </a:solidFill>
                <a:latin typeface="Times New Roman" pitchFamily="18" charset="0"/>
                <a:cs typeface="Times New Roman" pitchFamily="18" charset="0"/>
              </a:rPr>
              <a:t>Центра социальной помощи семье и детям г. Кызыла.</a:t>
            </a:r>
          </a:p>
          <a:p>
            <a:pPr>
              <a:spcBef>
                <a:spcPts val="982"/>
              </a:spcBef>
              <a:buClr>
                <a:srgbClr val="00176B"/>
              </a:buClr>
              <a:buFont typeface="Times New Roman" pitchFamily="18" charset="0"/>
              <a:buAutoNum type="arabicPeriod"/>
            </a:pPr>
            <a:r>
              <a:rPr lang="ru-RU" altLang="ru-RU" sz="3900" b="1">
                <a:solidFill>
                  <a:srgbClr val="00176B"/>
                </a:solidFill>
                <a:latin typeface="Times New Roman" pitchFamily="18" charset="0"/>
                <a:cs typeface="Times New Roman" pitchFamily="18" charset="0"/>
              </a:rPr>
              <a:t>Педагог-психолог Камчатского центра социальной реабилитации</a:t>
            </a:r>
          </a:p>
          <a:p>
            <a:pPr>
              <a:spcBef>
                <a:spcPts val="982"/>
              </a:spcBef>
            </a:pPr>
            <a:r>
              <a:rPr lang="ru-RU" altLang="ru-RU" sz="39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Психолог Управления МВД России по Камчатскому краю.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86" y="647700"/>
            <a:ext cx="7054850" cy="813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31698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281295">
            <a:off x="8497247" y="-2224619"/>
            <a:ext cx="7333300" cy="65066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27632" y="-275816"/>
            <a:ext cx="6842721" cy="11509164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806987" y="3358714"/>
            <a:ext cx="6128900" cy="4006381"/>
            <a:chOff x="0" y="57149"/>
            <a:chExt cx="8171866" cy="5341842"/>
          </a:xfrm>
        </p:grpSpPr>
        <p:sp>
          <p:nvSpPr>
            <p:cNvPr id="16" name="TextBox 16"/>
            <p:cNvSpPr txBox="1"/>
            <p:nvPr/>
          </p:nvSpPr>
          <p:spPr>
            <a:xfrm>
              <a:off x="0" y="57149"/>
              <a:ext cx="8171866" cy="21102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12320"/>
                </a:lnSpc>
                <a:spcBef>
                  <a:spcPct val="0"/>
                </a:spcBef>
              </a:pPr>
              <a:endParaRPr lang="en-US" sz="11000" u="none" dirty="0">
                <a:solidFill>
                  <a:srgbClr val="000000"/>
                </a:solidFill>
                <a:latin typeface="Chewy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4575089"/>
              <a:ext cx="8171866" cy="823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818"/>
                </a:lnSpc>
                <a:spcBef>
                  <a:spcPct val="0"/>
                </a:spcBef>
              </a:pPr>
              <a:endParaRPr lang="en-US" sz="4301" u="none" dirty="0">
                <a:solidFill>
                  <a:srgbClr val="000000"/>
                </a:solidFill>
                <a:latin typeface="Chewy"/>
              </a:endParaRPr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271817">
            <a:off x="-1140111" y="-369218"/>
            <a:ext cx="7315200" cy="23275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1409700"/>
            <a:ext cx="4648200" cy="66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6987" y="1154505"/>
            <a:ext cx="8116289" cy="864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2 поколение:</a:t>
            </a:r>
          </a:p>
          <a:p>
            <a:r>
              <a:rPr lang="ru-RU" sz="4000" dirty="0" err="1" smtClean="0"/>
              <a:t>Ооржак</a:t>
            </a:r>
            <a:r>
              <a:rPr lang="ru-RU" sz="4000" dirty="0" smtClean="0"/>
              <a:t> Арина Кок-</a:t>
            </a:r>
            <a:r>
              <a:rPr lang="ru-RU" sz="4000" dirty="0" err="1" smtClean="0"/>
              <a:t>ооловна</a:t>
            </a:r>
            <a:r>
              <a:rPr lang="ru-RU" sz="4000" dirty="0" smtClean="0"/>
              <a:t>, дочь </a:t>
            </a:r>
            <a:r>
              <a:rPr lang="ru-RU" sz="4000" dirty="0" err="1" smtClean="0"/>
              <a:t>Чечекмаа</a:t>
            </a:r>
            <a:r>
              <a:rPr lang="ru-RU" sz="4000" dirty="0" smtClean="0"/>
              <a:t> </a:t>
            </a:r>
            <a:r>
              <a:rPr lang="ru-RU" sz="4000" dirty="0" err="1" smtClean="0"/>
              <a:t>Очур-ооловны</a:t>
            </a:r>
            <a:r>
              <a:rPr lang="ru-RU" sz="4000" dirty="0" smtClean="0"/>
              <a:t>. Арина Кок-</a:t>
            </a:r>
            <a:r>
              <a:rPr lang="ru-RU" sz="4000" dirty="0" err="1" smtClean="0"/>
              <a:t>ооловна</a:t>
            </a:r>
            <a:r>
              <a:rPr lang="ru-RU" sz="4000" dirty="0" smtClean="0"/>
              <a:t> окончила ТГУ по специальности учитель русского языка и литературы в 1998 г. </a:t>
            </a:r>
          </a:p>
          <a:p>
            <a:r>
              <a:rPr lang="ru-RU" sz="4000" dirty="0"/>
              <a:t>Арина Кок-</a:t>
            </a:r>
            <a:r>
              <a:rPr lang="ru-RU" sz="4000" dirty="0" err="1"/>
              <a:t>ооловна</a:t>
            </a:r>
            <a:r>
              <a:rPr lang="ru-RU" sz="4000" dirty="0"/>
              <a:t> работала в </a:t>
            </a:r>
            <a:r>
              <a:rPr lang="ru-RU" sz="4000" dirty="0" err="1"/>
              <a:t>Суг-Аксынской</a:t>
            </a:r>
            <a:r>
              <a:rPr lang="ru-RU" sz="4000" dirty="0"/>
              <a:t> средней школе, </a:t>
            </a:r>
            <a:r>
              <a:rPr lang="ru-RU" sz="4000" dirty="0" err="1"/>
              <a:t>Шагонарской</a:t>
            </a:r>
            <a:r>
              <a:rPr lang="ru-RU" sz="4000" dirty="0"/>
              <a:t> средней школе № 1. </a:t>
            </a:r>
          </a:p>
          <a:p>
            <a:r>
              <a:rPr lang="ru-RU" sz="4000" dirty="0"/>
              <a:t>В настоящее время Арина Кок-</a:t>
            </a:r>
            <a:r>
              <a:rPr lang="ru-RU" sz="4000" dirty="0" err="1"/>
              <a:t>ооловна</a:t>
            </a:r>
            <a:r>
              <a:rPr lang="ru-RU" sz="4000" dirty="0"/>
              <a:t> работает в МБОУ СОШ № 3 г. Чадана</a:t>
            </a:r>
            <a:r>
              <a:rPr lang="ru-RU" sz="3600" dirty="0"/>
              <a:t>.</a:t>
            </a:r>
          </a:p>
          <a:p>
            <a:endParaRPr lang="ru-RU" sz="3600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29000" y="3162300"/>
            <a:ext cx="11446936" cy="274213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Педагогическая династия МАДОУ «Малышок»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2548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9864726" y="283370"/>
            <a:ext cx="72009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60713" tIns="83571" rIns="160713" bIns="8357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spcBef>
                <a:spcPts val="893"/>
              </a:spcBef>
            </a:pPr>
            <a:r>
              <a:rPr lang="ru-RU" altLang="ru-RU" sz="57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Ооржак Валентина Кокеевна – </a:t>
            </a:r>
            <a:r>
              <a:rPr lang="ru-RU" alt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>
              <a:spcBef>
                <a:spcPts val="893"/>
              </a:spcBef>
            </a:pPr>
            <a:r>
              <a:rPr lang="ru-RU" alt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Родилась в семье арата.</a:t>
            </a:r>
          </a:p>
          <a:p>
            <a:pPr>
              <a:spcBef>
                <a:spcPts val="893"/>
              </a:spcBef>
            </a:pPr>
            <a:r>
              <a:rPr lang="ru-RU" alt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стаж работы- 56 года.</a:t>
            </a:r>
          </a:p>
          <a:p>
            <a:pPr>
              <a:spcBef>
                <a:spcPts val="893"/>
              </a:spcBef>
            </a:pPr>
            <a:r>
              <a:rPr lang="ru-RU" alt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Трудовая деятельность:</a:t>
            </a:r>
          </a:p>
          <a:p>
            <a:pPr>
              <a:spcBef>
                <a:spcPts val="1429"/>
              </a:spcBef>
            </a:pPr>
            <a:r>
              <a:rPr lang="ru-RU" altLang="ru-RU" sz="29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Пионервожатая школе с. Чыраа-Бажы в должности  </a:t>
            </a:r>
          </a:p>
          <a:p>
            <a:pPr>
              <a:spcBef>
                <a:spcPts val="1429"/>
              </a:spcBef>
            </a:pPr>
            <a:r>
              <a:rPr lang="ru-RU" altLang="ru-RU" sz="29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Работала в Чаданской средней школе №1 г. Чадан пионервожатой.</a:t>
            </a:r>
          </a:p>
          <a:p>
            <a:pPr>
              <a:spcBef>
                <a:spcPts val="1429"/>
              </a:spcBef>
            </a:pPr>
            <a:r>
              <a:rPr lang="ru-RU" altLang="ru-RU" sz="29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Пионервожатая школы с. Хорум-Даг.</a:t>
            </a:r>
          </a:p>
          <a:p>
            <a:pPr>
              <a:spcBef>
                <a:spcPts val="1429"/>
              </a:spcBef>
            </a:pPr>
            <a:r>
              <a:rPr lang="ru-RU" altLang="ru-RU" sz="29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 в школе №1 г. Чадан.</a:t>
            </a:r>
          </a:p>
          <a:p>
            <a:pPr>
              <a:spcBef>
                <a:spcPts val="1429"/>
              </a:spcBef>
            </a:pPr>
            <a:r>
              <a:rPr lang="ru-RU" altLang="ru-RU" sz="29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Заведующая детского сада «Малышок».</a:t>
            </a:r>
          </a:p>
          <a:p>
            <a:pPr>
              <a:spcBef>
                <a:spcPts val="1250"/>
              </a:spcBef>
            </a:pPr>
            <a:endParaRPr lang="ru-RU" altLang="ru-RU" sz="5000">
              <a:solidFill>
                <a:srgbClr val="002060"/>
              </a:solidFill>
              <a:latin typeface="Microsoft Sans Serif" pitchFamily="32" charset="0"/>
            </a:endParaRPr>
          </a:p>
          <a:p>
            <a:pPr>
              <a:spcBef>
                <a:spcPts val="1250"/>
              </a:spcBef>
            </a:pPr>
            <a:endParaRPr lang="ru-RU" altLang="ru-RU" sz="5000">
              <a:solidFill>
                <a:srgbClr val="002060"/>
              </a:solidFill>
              <a:latin typeface="Microsoft Sans Serif" pitchFamily="32" charset="0"/>
            </a:endParaRPr>
          </a:p>
          <a:p>
            <a:pPr>
              <a:spcBef>
                <a:spcPts val="1250"/>
              </a:spcBef>
            </a:pPr>
            <a:endParaRPr lang="ru-RU" altLang="ru-RU" sz="5000">
              <a:solidFill>
                <a:srgbClr val="002060"/>
              </a:solidFill>
              <a:latin typeface="Microsoft Sans Serif" pitchFamily="32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16805"/>
            <a:ext cx="7807324" cy="9322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32373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8855076" y="283370"/>
            <a:ext cx="9217024" cy="77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60713" tIns="83571" rIns="160713" bIns="8357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spcBef>
                <a:spcPts val="1429"/>
              </a:spcBef>
            </a:pPr>
            <a:r>
              <a:rPr lang="ru-RU" altLang="ru-RU" sz="43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Куулар Алимаа Кавайевна – воспитатель детского сада</a:t>
            </a:r>
            <a:r>
              <a:rPr lang="ru-RU" alt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младшая дочь.</a:t>
            </a:r>
          </a:p>
          <a:p>
            <a:pPr>
              <a:spcBef>
                <a:spcPts val="893"/>
              </a:spcBef>
            </a:pPr>
            <a:endParaRPr lang="ru-RU" altLang="ru-RU" sz="3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893"/>
              </a:spcBef>
            </a:pPr>
            <a:r>
              <a:rPr lang="ru-RU" alt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стаж работы-28 лет</a:t>
            </a:r>
          </a:p>
          <a:p>
            <a:pPr>
              <a:spcBef>
                <a:spcPts val="893"/>
              </a:spcBef>
            </a:pPr>
            <a:r>
              <a:rPr lang="ru-RU" alt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Трудовая деятельность:</a:t>
            </a:r>
          </a:p>
          <a:p>
            <a:pPr>
              <a:spcBef>
                <a:spcPts val="893"/>
              </a:spcBef>
            </a:pPr>
            <a:r>
              <a:rPr lang="ru-RU" altLang="ru-RU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Работает воспитателем детского сада МАДОУ «Малышок»</a:t>
            </a:r>
          </a:p>
          <a:p>
            <a:pPr>
              <a:spcBef>
                <a:spcPts val="1250"/>
              </a:spcBef>
            </a:pPr>
            <a:endParaRPr lang="ru-RU" altLang="ru-RU" sz="5000">
              <a:solidFill>
                <a:srgbClr val="002060"/>
              </a:solidFill>
              <a:latin typeface="Microsoft Sans Serif" pitchFamily="32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216695"/>
            <a:ext cx="7854950" cy="930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55222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9001126" y="283370"/>
            <a:ext cx="8785224" cy="796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60713" tIns="83571" rIns="160713" bIns="8357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spcBef>
                <a:spcPts val="1429"/>
              </a:spcBef>
            </a:pPr>
            <a:endParaRPr lang="ru-RU" altLang="ru-RU" sz="43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429"/>
              </a:spcBef>
            </a:pPr>
            <a:endParaRPr lang="ru-RU" altLang="ru-RU" sz="43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429"/>
              </a:spcBef>
            </a:pPr>
            <a:r>
              <a:rPr lang="ru-RU" altLang="ru-RU" sz="43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Куулар Аржаана Витальевна – </a:t>
            </a:r>
            <a:r>
              <a:rPr lang="ru-RU" alt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истории и обществознания</a:t>
            </a:r>
          </a:p>
          <a:p>
            <a:pPr>
              <a:spcBef>
                <a:spcPts val="1429"/>
              </a:spcBef>
            </a:pPr>
            <a:r>
              <a:rPr lang="ru-RU" altLang="ru-RU" sz="43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стаж работы- 7 лет.</a:t>
            </a:r>
          </a:p>
          <a:p>
            <a:pPr algn="just">
              <a:lnSpc>
                <a:spcPct val="115000"/>
              </a:lnSpc>
              <a:spcAft>
                <a:spcPts val="1786"/>
              </a:spcAft>
            </a:pPr>
            <a:r>
              <a:rPr lang="ru-RU" altLang="ru-RU" sz="43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Трудовая деятельность:</a:t>
            </a:r>
          </a:p>
          <a:p>
            <a:pPr algn="just">
              <a:lnSpc>
                <a:spcPct val="115000"/>
              </a:lnSpc>
              <a:spcAft>
                <a:spcPts val="1786"/>
              </a:spcAft>
            </a:pPr>
            <a:r>
              <a:rPr lang="ru-RU" altLang="ru-RU" sz="39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августа 2016 года начала работать учителем истории и обществознании в МБОУ «СОШ №2 г. Чадан».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1" y="540545"/>
            <a:ext cx="7642226" cy="934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86987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23120" y="2443200"/>
            <a:ext cx="16273808" cy="3242644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algn="ctr"/>
            <a:r>
              <a:rPr lang="ru-RU" sz="5000" b="1" dirty="0">
                <a:latin typeface="Times New Roman"/>
              </a:rPr>
              <a:t>Трудовая педагогическая династия   </a:t>
            </a:r>
          </a:p>
          <a:p>
            <a:pPr algn="ctr"/>
            <a:r>
              <a:rPr lang="ru-RU" sz="5000" b="1" dirty="0">
                <a:latin typeface="Times New Roman"/>
              </a:rPr>
              <a:t>  </a:t>
            </a:r>
            <a:r>
              <a:rPr lang="ru-RU" sz="5000" b="1" dirty="0" err="1">
                <a:solidFill>
                  <a:srgbClr val="FF0000"/>
                </a:solidFill>
                <a:latin typeface="Times New Roman"/>
              </a:rPr>
              <a:t>Монгуш</a:t>
            </a:r>
            <a:r>
              <a:rPr lang="ru-RU" sz="5000" b="1" dirty="0">
                <a:solidFill>
                  <a:srgbClr val="FF0000"/>
                </a:solidFill>
                <a:latin typeface="Times New Roman"/>
              </a:rPr>
              <a:t> Алевтины </a:t>
            </a:r>
            <a:r>
              <a:rPr lang="ru-RU" sz="5000" b="1" dirty="0" err="1">
                <a:solidFill>
                  <a:srgbClr val="FF0000"/>
                </a:solidFill>
                <a:latin typeface="Times New Roman"/>
              </a:rPr>
              <a:t>Марыш-ооловны</a:t>
            </a:r>
            <a:endParaRPr lang="ru-RU" sz="5000" b="1" dirty="0">
              <a:solidFill>
                <a:srgbClr val="FF0000"/>
              </a:solidFill>
              <a:latin typeface="Times New Roman"/>
            </a:endParaRPr>
          </a:p>
          <a:p>
            <a:pPr algn="ctr"/>
            <a:r>
              <a:rPr lang="ru-RU" sz="5000" b="1" dirty="0">
                <a:latin typeface="Times New Roman"/>
              </a:rPr>
              <a:t>воспитателя МБДОУ Детский сад "</a:t>
            </a:r>
            <a:r>
              <a:rPr lang="ru-RU" sz="5000" b="1" dirty="0" err="1">
                <a:latin typeface="Times New Roman"/>
              </a:rPr>
              <a:t>Салгал</a:t>
            </a:r>
            <a:r>
              <a:rPr lang="ru-RU" sz="5000" b="1" dirty="0">
                <a:latin typeface="Times New Roman"/>
              </a:rPr>
              <a:t>" с. </a:t>
            </a:r>
            <a:r>
              <a:rPr lang="ru-RU" sz="5000" b="1" dirty="0" err="1">
                <a:latin typeface="Times New Roman"/>
              </a:rPr>
              <a:t>Чыраа-Бажы</a:t>
            </a:r>
            <a:r>
              <a:rPr lang="ru-RU" sz="5000" b="1" dirty="0">
                <a:latin typeface="Times New Roman"/>
              </a:rPr>
              <a:t> </a:t>
            </a:r>
            <a:r>
              <a:rPr lang="ru-RU" sz="5000" b="1" dirty="0" err="1">
                <a:latin typeface="Times New Roman"/>
              </a:rPr>
              <a:t>Дзун-Хемчикского</a:t>
            </a:r>
            <a:r>
              <a:rPr lang="ru-RU" sz="5000" b="1" dirty="0">
                <a:latin typeface="Times New Roman"/>
              </a:rPr>
              <a:t> </a:t>
            </a:r>
            <a:r>
              <a:rPr lang="ru-RU" sz="5000" b="1" dirty="0" err="1">
                <a:latin typeface="Times New Roman"/>
              </a:rPr>
              <a:t>кожууна</a:t>
            </a:r>
            <a:r>
              <a:rPr lang="ru-RU" sz="5000" b="1" dirty="0">
                <a:latin typeface="Times New Roman"/>
              </a:rPr>
              <a:t> РТ</a:t>
            </a:r>
          </a:p>
        </p:txBody>
      </p:sp>
    </p:spTree>
    <p:extLst>
      <p:ext uri="{BB962C8B-B14F-4D97-AF65-F5344CB8AC3E}">
        <p14:creationId xmlns:p14="http://schemas.microsoft.com/office/powerpoint/2010/main" val="400982185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73" y="931032"/>
            <a:ext cx="6923098" cy="6854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714172" y="1147057"/>
            <a:ext cx="9062676" cy="8336346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algn="ctr"/>
            <a:r>
              <a:rPr lang="ru-RU" sz="5700" b="1" dirty="0" err="1">
                <a:solidFill>
                  <a:srgbClr val="FF0000"/>
                </a:solidFill>
                <a:latin typeface="Times New Roman"/>
              </a:rPr>
              <a:t>Куулар</a:t>
            </a:r>
            <a:r>
              <a:rPr lang="ru-RU" sz="57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5700" b="1" dirty="0" err="1">
                <a:solidFill>
                  <a:srgbClr val="FF0000"/>
                </a:solidFill>
                <a:latin typeface="Times New Roman"/>
              </a:rPr>
              <a:t>Чечен</a:t>
            </a:r>
            <a:r>
              <a:rPr lang="ru-RU" sz="57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5700" b="1" dirty="0" err="1">
                <a:solidFill>
                  <a:srgbClr val="FF0000"/>
                </a:solidFill>
                <a:latin typeface="Times New Roman"/>
              </a:rPr>
              <a:t>Санчыжаповна</a:t>
            </a:r>
            <a:r>
              <a:rPr lang="ru-RU" sz="5700" b="1" dirty="0">
                <a:solidFill>
                  <a:srgbClr val="FF0000"/>
                </a:solidFill>
                <a:latin typeface="Times New Roman"/>
              </a:rPr>
              <a:t> </a:t>
            </a:r>
          </a:p>
          <a:p>
            <a:pPr algn="ctr"/>
            <a:r>
              <a:rPr lang="ru-RU" sz="5700" dirty="0">
                <a:solidFill>
                  <a:srgbClr val="FF0000"/>
                </a:solidFill>
                <a:latin typeface="Times New Roman"/>
              </a:rPr>
              <a:t>(1948-2020)</a:t>
            </a:r>
            <a:r>
              <a:rPr lang="ru-RU" sz="5700" b="1" dirty="0">
                <a:solidFill>
                  <a:srgbClr val="FF0000"/>
                </a:solidFill>
                <a:latin typeface="Times New Roman"/>
              </a:rPr>
              <a:t>. </a:t>
            </a:r>
          </a:p>
          <a:p>
            <a:pPr algn="ctr"/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Чечен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Санчыжаповна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 родная сестра  мамы Алевтины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Марыш-ооловны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.  В 1979 году после окончания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Кызылского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педагогического училища она  сразу начала работать воспитателем детского сада "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Чечек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". С 1981 по 2000 гг. работала заведующей данного садика, а с 2000 по 2011 гг. работала воспитателем детского сада "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Салгал"с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Чыраа-Бажы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Педагогический  стаж был 32 л.</a:t>
            </a:r>
          </a:p>
        </p:txBody>
      </p:sp>
    </p:spTree>
    <p:extLst>
      <p:ext uri="{BB962C8B-B14F-4D97-AF65-F5344CB8AC3E}">
        <p14:creationId xmlns:p14="http://schemas.microsoft.com/office/powerpoint/2010/main" val="24447929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04" y="931032"/>
            <a:ext cx="7157100" cy="6780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7847857" y="1255068"/>
            <a:ext cx="9217022" cy="6674353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spAutoFit/>
          </a:bodyPr>
          <a:lstStyle/>
          <a:p>
            <a:pPr algn="ctr"/>
            <a:r>
              <a:rPr lang="ru-RU" sz="5700" b="1" dirty="0" err="1">
                <a:solidFill>
                  <a:srgbClr val="FF0000"/>
                </a:solidFill>
                <a:latin typeface="Times New Roman"/>
              </a:rPr>
              <a:t>Монгуш</a:t>
            </a:r>
            <a:r>
              <a:rPr lang="ru-RU" sz="57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5700" b="1" dirty="0" err="1">
                <a:solidFill>
                  <a:srgbClr val="FF0000"/>
                </a:solidFill>
                <a:latin typeface="Times New Roman"/>
              </a:rPr>
              <a:t>Алимаа</a:t>
            </a:r>
            <a:r>
              <a:rPr lang="ru-RU" sz="57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5700" b="1" dirty="0" err="1">
                <a:solidFill>
                  <a:srgbClr val="FF0000"/>
                </a:solidFill>
                <a:latin typeface="Times New Roman"/>
              </a:rPr>
              <a:t>Марыш-ооловна</a:t>
            </a:r>
            <a:endParaRPr lang="ru-RU" sz="5700" b="1" dirty="0">
              <a:solidFill>
                <a:srgbClr val="FF0000"/>
              </a:solidFill>
              <a:latin typeface="Times New Roman"/>
            </a:endParaRPr>
          </a:p>
          <a:p>
            <a:pPr algn="ctr"/>
            <a:r>
              <a:rPr lang="ru-RU" sz="5700" b="1" dirty="0">
                <a:solidFill>
                  <a:srgbClr val="FF0000"/>
                </a:solidFill>
                <a:latin typeface="Times New Roman"/>
              </a:rPr>
              <a:t> </a:t>
            </a:r>
          </a:p>
          <a:p>
            <a:pPr algn="ctr"/>
            <a:r>
              <a:rPr lang="ru-RU" sz="3600" dirty="0">
                <a:solidFill>
                  <a:prstClr val="black"/>
                </a:solidFill>
                <a:latin typeface="Times New Roman"/>
              </a:rPr>
              <a:t>Она работает воспитателем Детского сада № 35 г. Кызыла,  стаж 30 лет, имеет первую квалификационную категорию. </a:t>
            </a:r>
          </a:p>
          <a:p>
            <a:pPr algn="ctr"/>
            <a:r>
              <a:rPr lang="ru-RU" sz="3600" dirty="0">
                <a:solidFill>
                  <a:prstClr val="black"/>
                </a:solidFill>
                <a:latin typeface="Times New Roman"/>
              </a:rPr>
              <a:t>Награждена Почетными грамотами Верховного Хурала Республики Тыва - 2012 г, Министерства образования Российской Федерации  - 2014г. </a:t>
            </a:r>
          </a:p>
        </p:txBody>
      </p:sp>
    </p:spTree>
    <p:extLst>
      <p:ext uri="{BB962C8B-B14F-4D97-AF65-F5344CB8AC3E}">
        <p14:creationId xmlns:p14="http://schemas.microsoft.com/office/powerpoint/2010/main" val="20519877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88" y="931032"/>
            <a:ext cx="7713960" cy="6791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8423920" y="1039046"/>
            <a:ext cx="8928992" cy="6628186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algn="ctr"/>
            <a:r>
              <a:rPr lang="ru-RU" sz="5700" b="1" dirty="0" err="1">
                <a:solidFill>
                  <a:srgbClr val="FF0000"/>
                </a:solidFill>
                <a:latin typeface="Times New Roman"/>
              </a:rPr>
              <a:t>Монгуш</a:t>
            </a:r>
            <a:r>
              <a:rPr lang="ru-RU" sz="57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5700" b="1" dirty="0" err="1">
                <a:solidFill>
                  <a:srgbClr val="FF0000"/>
                </a:solidFill>
                <a:latin typeface="Times New Roman"/>
              </a:rPr>
              <a:t>Чодураа</a:t>
            </a:r>
            <a:r>
              <a:rPr lang="ru-RU" sz="57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5700" b="1" dirty="0" err="1">
                <a:solidFill>
                  <a:srgbClr val="FF0000"/>
                </a:solidFill>
                <a:latin typeface="Times New Roman"/>
              </a:rPr>
              <a:t>Марыш-ооловна</a:t>
            </a:r>
            <a:endParaRPr lang="ru-RU" sz="5700" b="1" dirty="0">
              <a:solidFill>
                <a:srgbClr val="FF0000"/>
              </a:solidFill>
              <a:latin typeface="Times New Roman"/>
            </a:endParaRPr>
          </a:p>
          <a:p>
            <a:pPr algn="ctr"/>
            <a:endParaRPr lang="ru-RU" dirty="0" smtClean="0">
              <a:solidFill>
                <a:prstClr val="black"/>
              </a:solidFill>
              <a:latin typeface="Times New Roman"/>
            </a:endParaRPr>
          </a:p>
          <a:p>
            <a:pPr algn="ctr"/>
            <a:r>
              <a:rPr lang="ru-RU" sz="3600" dirty="0">
                <a:solidFill>
                  <a:prstClr val="black"/>
                </a:solidFill>
                <a:latin typeface="Times New Roman"/>
              </a:rPr>
              <a:t>С 2010 года она назначена заведующей МБДОУ Детского сада "</a:t>
            </a:r>
            <a:r>
              <a:rPr lang="ru-RU" sz="3600" dirty="0" err="1">
                <a:solidFill>
                  <a:prstClr val="black"/>
                </a:solidFill>
                <a:latin typeface="Times New Roman"/>
              </a:rPr>
              <a:t>Салгал</a:t>
            </a:r>
            <a:r>
              <a:rPr lang="ru-RU" sz="3600" dirty="0">
                <a:solidFill>
                  <a:prstClr val="black"/>
                </a:solidFill>
                <a:latin typeface="Times New Roman"/>
              </a:rPr>
              <a:t>" с. </a:t>
            </a:r>
            <a:r>
              <a:rPr lang="ru-RU" sz="3600" dirty="0" err="1">
                <a:solidFill>
                  <a:prstClr val="black"/>
                </a:solidFill>
                <a:latin typeface="Times New Roman"/>
              </a:rPr>
              <a:t>Чыраа-Бажы</a:t>
            </a:r>
            <a:r>
              <a:rPr lang="ru-RU" sz="36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ru-RU" sz="3600" dirty="0" err="1">
                <a:solidFill>
                  <a:prstClr val="black"/>
                </a:solidFill>
                <a:latin typeface="Times New Roman"/>
              </a:rPr>
              <a:t>Дзун-Хемчикского</a:t>
            </a:r>
            <a:r>
              <a:rPr lang="ru-RU" sz="36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ru-RU" sz="3600" dirty="0" err="1">
                <a:solidFill>
                  <a:prstClr val="black"/>
                </a:solidFill>
                <a:latin typeface="Times New Roman"/>
              </a:rPr>
              <a:t>кожууна</a:t>
            </a:r>
            <a:r>
              <a:rPr lang="ru-RU" sz="3600" dirty="0">
                <a:solidFill>
                  <a:prstClr val="black"/>
                </a:solidFill>
                <a:latin typeface="Times New Roman"/>
              </a:rPr>
              <a:t> РТ и по настоящее время работает в данном детском саду. </a:t>
            </a:r>
          </a:p>
          <a:p>
            <a:pPr algn="ctr"/>
            <a:r>
              <a:rPr lang="ru-RU" sz="3600" dirty="0">
                <a:solidFill>
                  <a:prstClr val="black"/>
                </a:solidFill>
                <a:latin typeface="Times New Roman"/>
              </a:rPr>
              <a:t>Ее педагогический стаж - 13 лет.  Награждена Почетной грамотой Министерства образования РТ - 2012 г.</a:t>
            </a:r>
            <a:endParaRPr lang="ru-RU" sz="3600" b="1" dirty="0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5063605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89" y="823020"/>
            <a:ext cx="6824742" cy="6887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415808" y="919268"/>
            <a:ext cx="9505056" cy="801318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algn="ctr"/>
            <a:r>
              <a:rPr lang="ru-RU" sz="5700" b="1" dirty="0" err="1">
                <a:solidFill>
                  <a:srgbClr val="FF0000"/>
                </a:solidFill>
                <a:latin typeface="Times New Roman"/>
              </a:rPr>
              <a:t>Монгуш</a:t>
            </a:r>
            <a:r>
              <a:rPr lang="ru-RU" sz="5700" b="1" dirty="0">
                <a:solidFill>
                  <a:srgbClr val="FF0000"/>
                </a:solidFill>
                <a:latin typeface="Times New Roman"/>
              </a:rPr>
              <a:t> Алевтина </a:t>
            </a:r>
            <a:r>
              <a:rPr lang="ru-RU" sz="5700" b="1" dirty="0" err="1">
                <a:solidFill>
                  <a:srgbClr val="FF0000"/>
                </a:solidFill>
                <a:latin typeface="Times New Roman"/>
              </a:rPr>
              <a:t>Марыш-ооловна</a:t>
            </a:r>
            <a:r>
              <a:rPr lang="ru-RU" sz="57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3600" dirty="0">
                <a:solidFill>
                  <a:prstClr val="black"/>
                </a:solidFill>
                <a:latin typeface="Times New Roman"/>
              </a:rPr>
              <a:t>Педагогический стаж-10 лет. Имеет первую квалификационную категорию. Награждена Грамотой Управления образования за достигнутые успехи в организации и совершенствовании учебного и воспитательного процессов 2016г. А так же награждена Почетной грамотой Администрации муниципального района </a:t>
            </a:r>
            <a:r>
              <a:rPr lang="ru-RU" sz="3600" dirty="0" err="1">
                <a:solidFill>
                  <a:prstClr val="black"/>
                </a:solidFill>
                <a:latin typeface="Times New Roman"/>
              </a:rPr>
              <a:t>Дзун-Хемчикский</a:t>
            </a:r>
            <a:r>
              <a:rPr lang="ru-RU" sz="3600" dirty="0">
                <a:solidFill>
                  <a:prstClr val="black"/>
                </a:solidFill>
                <a:latin typeface="Times New Roman"/>
              </a:rPr>
              <a:t> </a:t>
            </a:r>
            <a:r>
              <a:rPr lang="ru-RU" sz="3600" dirty="0" err="1">
                <a:solidFill>
                  <a:prstClr val="black"/>
                </a:solidFill>
                <a:latin typeface="Times New Roman"/>
              </a:rPr>
              <a:t>кожуун</a:t>
            </a:r>
            <a:r>
              <a:rPr lang="ru-RU" sz="3600" dirty="0">
                <a:solidFill>
                  <a:prstClr val="black"/>
                </a:solidFill>
                <a:latin typeface="Times New Roman"/>
              </a:rPr>
              <a:t> Республики Тыва за многолетний плодотворный труд и большой вклад в обучении и воспитании подрастающего поколения -2020 г.</a:t>
            </a:r>
          </a:p>
        </p:txBody>
      </p:sp>
    </p:spTree>
    <p:extLst>
      <p:ext uri="{BB962C8B-B14F-4D97-AF65-F5344CB8AC3E}">
        <p14:creationId xmlns:p14="http://schemas.microsoft.com/office/powerpoint/2010/main" val="57216989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0064" cy="1028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9720064" y="1795128"/>
            <a:ext cx="7488832" cy="5227803"/>
          </a:xfrm>
          <a:prstGeom prst="rect">
            <a:avLst/>
          </a:prstGeom>
          <a:noFill/>
        </p:spPr>
        <p:txBody>
          <a:bodyPr wrap="square" lIns="163284" tIns="81642" rIns="163284" bIns="81642" rtlCol="0">
            <a:spAutoFit/>
          </a:bodyPr>
          <a:lstStyle/>
          <a:p>
            <a:pPr algn="ctr"/>
            <a:r>
              <a:rPr lang="ru-RU" sz="5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Сёстры-воспитатели</a:t>
            </a:r>
          </a:p>
          <a:p>
            <a:pPr algn="ctr"/>
            <a:endParaRPr lang="ru-RU" sz="5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300" dirty="0" err="1">
                <a:latin typeface="Times New Roman" pitchFamily="18" charset="0"/>
                <a:cs typeface="Times New Roman" pitchFamily="18" charset="0"/>
              </a:rPr>
              <a:t>Алимаа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00" dirty="0" err="1">
                <a:latin typeface="Times New Roman" pitchFamily="18" charset="0"/>
                <a:cs typeface="Times New Roman" pitchFamily="18" charset="0"/>
              </a:rPr>
              <a:t>Марыш-ооловна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endParaRPr lang="ru-RU" sz="43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300" dirty="0" err="1">
                <a:latin typeface="Times New Roman" pitchFamily="18" charset="0"/>
                <a:cs typeface="Times New Roman" pitchFamily="18" charset="0"/>
              </a:rPr>
              <a:t>Чодураа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00" dirty="0" err="1">
                <a:latin typeface="Times New Roman" pitchFamily="18" charset="0"/>
                <a:cs typeface="Times New Roman" pitchFamily="18" charset="0"/>
              </a:rPr>
              <a:t>Марыш-ооловна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endParaRPr lang="ru-RU" sz="43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Алевтина </a:t>
            </a:r>
            <a:r>
              <a:rPr lang="ru-RU" sz="4300" dirty="0" err="1">
                <a:latin typeface="Times New Roman" pitchFamily="18" charset="0"/>
                <a:cs typeface="Times New Roman" pitchFamily="18" charset="0"/>
              </a:rPr>
              <a:t>Марыш-ооловна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3873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281295">
            <a:off x="11322188" y="-903602"/>
            <a:ext cx="7708675" cy="68396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281295">
            <a:off x="-3963145" y="7931321"/>
            <a:ext cx="7708675" cy="683969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298221">
            <a:off x="7958274" y="559739"/>
            <a:ext cx="8682052" cy="9163824"/>
            <a:chOff x="442809" y="412976"/>
            <a:chExt cx="11576069" cy="12218432"/>
          </a:xfrm>
        </p:grpSpPr>
        <p:grpSp>
          <p:nvGrpSpPr>
            <p:cNvPr id="5" name="Group 5"/>
            <p:cNvGrpSpPr/>
            <p:nvPr/>
          </p:nvGrpSpPr>
          <p:grpSpPr>
            <a:xfrm rot="-264367">
              <a:off x="683668" y="566398"/>
              <a:ext cx="11335210" cy="12065010"/>
              <a:chOff x="0" y="0"/>
              <a:chExt cx="7202265" cy="766597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31750" y="31750"/>
                <a:ext cx="7138765" cy="7602472"/>
              </a:xfrm>
              <a:custGeom>
                <a:avLst/>
                <a:gdLst/>
                <a:ahLst/>
                <a:cxnLst/>
                <a:rect l="l" t="t" r="r" b="b"/>
                <a:pathLst>
                  <a:path w="7138765" h="7602472">
                    <a:moveTo>
                      <a:pt x="7046055" y="7602471"/>
                    </a:moveTo>
                    <a:lnTo>
                      <a:pt x="92710" y="7602471"/>
                    </a:lnTo>
                    <a:cubicBezTo>
                      <a:pt x="41910" y="7602471"/>
                      <a:pt x="0" y="7560561"/>
                      <a:pt x="0" y="750976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7044785" y="0"/>
                    </a:lnTo>
                    <a:cubicBezTo>
                      <a:pt x="7095585" y="0"/>
                      <a:pt x="7137495" y="41910"/>
                      <a:pt x="7137495" y="92710"/>
                    </a:cubicBezTo>
                    <a:lnTo>
                      <a:pt x="7137495" y="7508491"/>
                    </a:lnTo>
                    <a:cubicBezTo>
                      <a:pt x="7138765" y="7560561"/>
                      <a:pt x="7096855" y="7602472"/>
                      <a:pt x="7046055" y="7602472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0" y="0"/>
                <a:ext cx="7202265" cy="7665972"/>
              </a:xfrm>
              <a:custGeom>
                <a:avLst/>
                <a:gdLst/>
                <a:ahLst/>
                <a:cxnLst/>
                <a:rect l="l" t="t" r="r" b="b"/>
                <a:pathLst>
                  <a:path w="7202265" h="7665972">
                    <a:moveTo>
                      <a:pt x="7077805" y="59690"/>
                    </a:moveTo>
                    <a:cubicBezTo>
                      <a:pt x="7113365" y="59690"/>
                      <a:pt x="7142575" y="88900"/>
                      <a:pt x="7142575" y="124460"/>
                    </a:cubicBezTo>
                    <a:lnTo>
                      <a:pt x="7142575" y="7541511"/>
                    </a:lnTo>
                    <a:cubicBezTo>
                      <a:pt x="7142575" y="7577072"/>
                      <a:pt x="7113365" y="7606281"/>
                      <a:pt x="7077805" y="7606281"/>
                    </a:cubicBezTo>
                    <a:lnTo>
                      <a:pt x="124460" y="7606281"/>
                    </a:lnTo>
                    <a:cubicBezTo>
                      <a:pt x="88900" y="7606281"/>
                      <a:pt x="59690" y="7577072"/>
                      <a:pt x="59690" y="754151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7077805" y="59690"/>
                    </a:lnTo>
                    <a:moveTo>
                      <a:pt x="707780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7541511"/>
                    </a:lnTo>
                    <a:cubicBezTo>
                      <a:pt x="0" y="7610091"/>
                      <a:pt x="55880" y="7665972"/>
                      <a:pt x="124460" y="7665972"/>
                    </a:cubicBezTo>
                    <a:lnTo>
                      <a:pt x="7077805" y="7665972"/>
                    </a:lnTo>
                    <a:cubicBezTo>
                      <a:pt x="7146385" y="7665972"/>
                      <a:pt x="7202265" y="7610091"/>
                      <a:pt x="7202265" y="7541511"/>
                    </a:cubicBezTo>
                    <a:lnTo>
                      <a:pt x="7202265" y="124460"/>
                    </a:lnTo>
                    <a:cubicBezTo>
                      <a:pt x="7202265" y="55880"/>
                      <a:pt x="7146385" y="0"/>
                      <a:pt x="7077805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0" name="Freeform 10"/>
            <p:cNvSpPr/>
            <p:nvPr/>
          </p:nvSpPr>
          <p:spPr>
            <a:xfrm rot="21335633">
              <a:off x="442809" y="412976"/>
              <a:ext cx="11211044" cy="11958940"/>
            </a:xfrm>
            <a:custGeom>
              <a:avLst/>
              <a:gdLst/>
              <a:ahLst/>
              <a:cxnLst/>
              <a:rect l="l" t="t" r="r" b="b"/>
              <a:pathLst>
                <a:path w="7123371" h="7598576">
                  <a:moveTo>
                    <a:pt x="6998912" y="59690"/>
                  </a:moveTo>
                  <a:cubicBezTo>
                    <a:pt x="7034471" y="59690"/>
                    <a:pt x="7063681" y="88900"/>
                    <a:pt x="7063681" y="124460"/>
                  </a:cubicBezTo>
                  <a:lnTo>
                    <a:pt x="7063681" y="7474116"/>
                  </a:lnTo>
                  <a:cubicBezTo>
                    <a:pt x="7063681" y="7509676"/>
                    <a:pt x="7034471" y="7538886"/>
                    <a:pt x="6998912" y="7538886"/>
                  </a:cubicBezTo>
                  <a:lnTo>
                    <a:pt x="124460" y="7538886"/>
                  </a:lnTo>
                  <a:cubicBezTo>
                    <a:pt x="88900" y="7538886"/>
                    <a:pt x="59690" y="7509676"/>
                    <a:pt x="59690" y="747411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998912" y="59690"/>
                  </a:lnTo>
                  <a:moveTo>
                    <a:pt x="699891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474116"/>
                  </a:lnTo>
                  <a:cubicBezTo>
                    <a:pt x="0" y="7542695"/>
                    <a:pt x="55880" y="7598576"/>
                    <a:pt x="124460" y="7598576"/>
                  </a:cubicBezTo>
                  <a:lnTo>
                    <a:pt x="6998912" y="7598576"/>
                  </a:lnTo>
                  <a:cubicBezTo>
                    <a:pt x="7067492" y="7598576"/>
                    <a:pt x="7123371" y="7542695"/>
                    <a:pt x="7123371" y="7474116"/>
                  </a:cubicBezTo>
                  <a:lnTo>
                    <a:pt x="7123371" y="124460"/>
                  </a:lnTo>
                  <a:cubicBezTo>
                    <a:pt x="7123371" y="55880"/>
                    <a:pt x="7067492" y="0"/>
                    <a:pt x="6998912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25146" y="1202901"/>
            <a:ext cx="1416353" cy="131334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3228">
            <a:off x="8987509" y="4315425"/>
            <a:ext cx="1291626" cy="123056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047418" y="7602849"/>
            <a:ext cx="1249899" cy="122035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/>
          <a:srcRect t="57" b="57"/>
          <a:stretch>
            <a:fillRect/>
          </a:stretch>
        </p:blipFill>
        <p:spPr>
          <a:xfrm>
            <a:off x="1485624" y="8283679"/>
            <a:ext cx="3545567" cy="274781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261" y="181335"/>
            <a:ext cx="8756090" cy="959147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50502" y="1601138"/>
            <a:ext cx="5751433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err="1" smtClean="0"/>
              <a:t>Ооржак</a:t>
            </a:r>
            <a:r>
              <a:rPr lang="ru-RU" sz="4000" dirty="0" smtClean="0"/>
              <a:t> А.К. награждалась Почетной грамотой Министерства образования  и науки Республики Тыва, Почетной грамотой Верховного Хурала (парламента) Республики Тыва.</a:t>
            </a:r>
          </a:p>
          <a:p>
            <a:r>
              <a:rPr lang="ru-RU" sz="4000" dirty="0" smtClean="0"/>
              <a:t>Арина Кок-</a:t>
            </a:r>
            <a:r>
              <a:rPr lang="ru-RU" sz="4000" dirty="0" err="1" smtClean="0"/>
              <a:t>ооловна</a:t>
            </a:r>
            <a:r>
              <a:rPr lang="ru-RU" sz="4000" dirty="0"/>
              <a:t> </a:t>
            </a:r>
            <a:r>
              <a:rPr lang="ru-RU" sz="4000" dirty="0" smtClean="0"/>
              <a:t>– мать двоих детей.</a:t>
            </a:r>
            <a:endParaRPr lang="ru-RU" sz="4000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08475" y="1257300"/>
            <a:ext cx="12172821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Династия педагогов   МБДОУ Детский сад «Херел» с.Хондергей </a:t>
            </a:r>
            <a:endParaRPr lang="ru-RU" sz="2800" b="1" dirty="0">
              <a:solidFill>
                <a:srgbClr val="FF0000"/>
              </a:solidFill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62800" y="2705100"/>
            <a:ext cx="95010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>
                <a:solidFill>
                  <a:srgbClr val="FF0000"/>
                </a:solidFill>
                <a:latin typeface="Times New Roman"/>
                <a:ea typeface="Times New Roman"/>
              </a:rPr>
              <a:t>Артседи Байлак </a:t>
            </a:r>
            <a:r>
              <a:rPr lang="ru-RU" sz="5400" dirty="0" err="1">
                <a:solidFill>
                  <a:srgbClr val="FF0000"/>
                </a:solidFill>
                <a:latin typeface="Times New Roman"/>
                <a:ea typeface="Times New Roman"/>
              </a:rPr>
              <a:t>Огбен</a:t>
            </a:r>
            <a:r>
              <a:rPr lang="ru-RU" sz="5400" dirty="0">
                <a:solidFill>
                  <a:srgbClr val="FF0000"/>
                </a:solidFill>
                <a:latin typeface="Times New Roman"/>
                <a:ea typeface="Times New Roman"/>
              </a:rPr>
              <a:t>-ооловна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15200" y="3771900"/>
            <a:ext cx="88468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/>
                <a:ea typeface="Times New Roman"/>
              </a:rPr>
              <a:t>заведующий ,МБДОУ Детский сад «Херел» с.Хондергей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95457" y="4692172"/>
            <a:ext cx="90279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Ветеран труда , Почетный работник образования РФ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498456" y="5600700"/>
            <a:ext cx="48812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/>
              <a:t>Педагогический стаж:38 </a:t>
            </a:r>
            <a:endParaRPr lang="ru-RU" sz="3200" dirty="0"/>
          </a:p>
        </p:txBody>
      </p:sp>
      <p:pic>
        <p:nvPicPr>
          <p:cNvPr id="7" name="Рисунок 6" descr="C:\Users\Киберкотлета-17\Desktop\Огбен-ооловна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9543" y="2476500"/>
            <a:ext cx="4800600" cy="586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35000" y="6667500"/>
            <a:ext cx="3791221" cy="308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3905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772400" y="1853238"/>
            <a:ext cx="82756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b="1" dirty="0">
                <a:solidFill>
                  <a:prstClr val="black"/>
                </a:solidFill>
                <a:latin typeface="Times New Roman"/>
                <a:ea typeface="Times New Roman"/>
              </a:rPr>
              <a:t>Артседи Изольда Васильевна</a:t>
            </a:r>
            <a:endParaRPr lang="ru-RU" sz="4400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5000" y="2781300"/>
            <a:ext cx="10882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заведующий ,МБДОУ Детский сад «Херел» с.Хондергей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64964" y="3695700"/>
            <a:ext cx="113822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Медаль «За развитие кожууна </a:t>
            </a:r>
            <a:r>
              <a:rPr lang="ru-RU" sz="3200" dirty="0" err="1"/>
              <a:t>дзун-Хемчикского</a:t>
            </a:r>
            <a:r>
              <a:rPr lang="ru-RU" sz="3200" dirty="0"/>
              <a:t> кожууна»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991600" y="4533900"/>
            <a:ext cx="48812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/>
              <a:t>Педагогический стаж: 31</a:t>
            </a:r>
            <a:endParaRPr lang="ru-RU" sz="3200" dirty="0"/>
          </a:p>
        </p:txBody>
      </p:sp>
      <p:pic>
        <p:nvPicPr>
          <p:cNvPr id="8" name="Picture 17"/>
          <p:cNvPicPr>
            <a:picLocks noChangeAspect="1"/>
          </p:cNvPicPr>
          <p:nvPr/>
        </p:nvPicPr>
        <p:blipFill>
          <a:blip r:embed="rId2"/>
          <a:srcRect t="57" b="57"/>
          <a:stretch>
            <a:fillRect/>
          </a:stretch>
        </p:blipFill>
        <p:spPr>
          <a:xfrm rot="18535223">
            <a:off x="13698489" y="6667500"/>
            <a:ext cx="2505849" cy="194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9315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071756" y="2618949"/>
            <a:ext cx="71093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>
                <a:solidFill>
                  <a:srgbClr val="FF0000"/>
                </a:solidFill>
                <a:latin typeface="Times New Roman"/>
                <a:ea typeface="Times New Roman"/>
              </a:rPr>
              <a:t>Сат Венера Васильевна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692091" y="4533900"/>
            <a:ext cx="78687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/>
                <a:ea typeface="Times New Roman"/>
              </a:rPr>
              <a:t>Воспитатель МБДОУ </a:t>
            </a:r>
            <a:r>
              <a:rPr lang="ru-RU" sz="2800" b="1" dirty="0">
                <a:latin typeface="Times New Roman"/>
                <a:ea typeface="Times New Roman"/>
              </a:rPr>
              <a:t>Детский сад «Херел» с.Хондергей</a:t>
            </a:r>
            <a:endParaRPr lang="ru-RU" sz="2800" b="1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601843"/>
            <a:ext cx="4572000" cy="528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47898">
            <a:off x="13055728" y="6286500"/>
            <a:ext cx="2505075" cy="194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28587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05800" y="1866900"/>
            <a:ext cx="78676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solidFill>
                  <a:srgbClr val="FF0000"/>
                </a:solidFill>
                <a:latin typeface="Times New Roman"/>
                <a:ea typeface="Times New Roman"/>
              </a:rPr>
              <a:t>Сат </a:t>
            </a:r>
            <a:r>
              <a:rPr lang="ru-RU" sz="54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Долума</a:t>
            </a:r>
            <a:r>
              <a:rPr lang="ru-RU" sz="5400" b="1" dirty="0">
                <a:solidFill>
                  <a:srgbClr val="FF0000"/>
                </a:solidFill>
                <a:latin typeface="Times New Roman"/>
                <a:ea typeface="Times New Roman"/>
              </a:rPr>
              <a:t> Чойган-ооловна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90453" y="4216969"/>
            <a:ext cx="82829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Воспитатель МБДОУ </a:t>
            </a:r>
            <a:r>
              <a:rPr lang="ru-RU" sz="3200" dirty="0"/>
              <a:t>Детский сад «Херел» с.Хондергей</a:t>
            </a:r>
          </a:p>
        </p:txBody>
      </p:sp>
      <p:pic>
        <p:nvPicPr>
          <p:cNvPr id="7" name="Рисунок 6" descr="C:\Users\Киберкотлета-17\Desktop\Долума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842796"/>
            <a:ext cx="5029200" cy="619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7"/>
          <p:cNvPicPr>
            <a:picLocks noChangeAspect="1"/>
          </p:cNvPicPr>
          <p:nvPr/>
        </p:nvPicPr>
        <p:blipFill>
          <a:blip r:embed="rId3"/>
          <a:srcRect t="57" b="57"/>
          <a:stretch>
            <a:fillRect/>
          </a:stretch>
        </p:blipFill>
        <p:spPr>
          <a:xfrm rot="19096592">
            <a:off x="13335000" y="6896100"/>
            <a:ext cx="2838450" cy="2199799"/>
          </a:xfrm>
          <a:prstGeom prst="rect">
            <a:avLst/>
          </a:prstGeom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28600" y="-647700"/>
            <a:ext cx="3638821" cy="296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0239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3162300"/>
            <a:ext cx="13930490" cy="1803728"/>
          </a:xfrm>
        </p:spPr>
        <p:txBody>
          <a:bodyPr>
            <a:normAutofit fontScale="90000"/>
          </a:bodyPr>
          <a:lstStyle/>
          <a:p>
            <a:r>
              <a:rPr lang="ru-RU" sz="8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Династия педагогов   МБДОУ Детский сад </a:t>
            </a:r>
            <a:r>
              <a:rPr lang="ru-RU" sz="8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«Чечек» с.Шеми</a:t>
            </a:r>
            <a:r>
              <a:rPr lang="ru-RU" sz="7200" b="1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/>
            </a:r>
            <a:br>
              <a:rPr lang="ru-RU" sz="7200" b="1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852934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15199" y="1562100"/>
            <a:ext cx="8003691" cy="7022503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</a:rPr>
              <a:t>Ховалыг (Хертек) Ирина </a:t>
            </a:r>
            <a:r>
              <a:rPr lang="ru-RU" sz="3600" dirty="0" err="1">
                <a:solidFill>
                  <a:srgbClr val="FF0000"/>
                </a:solidFill>
              </a:rPr>
              <a:t>Кушкаш</a:t>
            </a:r>
            <a:r>
              <a:rPr lang="ru-RU" sz="3600" dirty="0">
                <a:solidFill>
                  <a:srgbClr val="FF0000"/>
                </a:solidFill>
              </a:rPr>
              <a:t>-ооловна- основатель педагогической династии </a:t>
            </a:r>
            <a:r>
              <a:rPr lang="ru-RU" sz="3600" dirty="0" err="1">
                <a:solidFill>
                  <a:srgbClr val="FF0000"/>
                </a:solidFill>
              </a:rPr>
              <a:t>Кушкаш-ооловных</a:t>
            </a:r>
            <a:r>
              <a:rPr lang="ru-RU" sz="3600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endParaRPr lang="ru-RU" sz="3600" dirty="0">
              <a:solidFill>
                <a:srgbClr val="FF0000"/>
              </a:solidFill>
            </a:endParaRPr>
          </a:p>
          <a:p>
            <a:pPr algn="ctr"/>
            <a:endParaRPr lang="ru-RU" sz="3600" dirty="0" smtClean="0">
              <a:solidFill>
                <a:srgbClr val="FF0000"/>
              </a:solidFill>
            </a:endParaRPr>
          </a:p>
          <a:p>
            <a:pPr algn="ctr"/>
            <a:r>
              <a:rPr lang="ru-RU" sz="3600" dirty="0">
                <a:solidFill>
                  <a:srgbClr val="FF0000"/>
                </a:solidFill>
              </a:rPr>
              <a:t>Наша дедушка Ховалыг Алдын-оол </a:t>
            </a:r>
            <a:r>
              <a:rPr lang="ru-RU" sz="3600" dirty="0" err="1">
                <a:solidFill>
                  <a:srgbClr val="FF0000"/>
                </a:solidFill>
              </a:rPr>
              <a:t>Сангакович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https://sun9-30.userapi.com/impg/bXk9KctlwMW7jvxz6SUQac5yuPvH5WrWNUUd3g/m8sjqtwqtmg.jpg?size=344x448&amp;quality=95&amp;sign=936e908f52f2fd170c8078d1a2d72840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800100"/>
            <a:ext cx="5029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sun9-83.userapi.com/impg/k9IGRyvVB4nRrDfdY4oP-aDb3AYADENTPdZxWA/DUPge-R5fdM.jpg?size=1280x1134&amp;quality=95&amp;sign=2afa364baf040b1b37dc7844cf1b6dea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078" y="5067300"/>
            <a:ext cx="5181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434280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39200" y="2256453"/>
            <a:ext cx="6555891" cy="5405718"/>
          </a:xfrm>
        </p:spPr>
        <p:txBody>
          <a:bodyPr/>
          <a:lstStyle/>
          <a:p>
            <a:pPr algn="ctr"/>
            <a:r>
              <a:rPr lang="ru-RU" dirty="0"/>
              <a:t>Ховалыг Люба Алдын-ооловна, старшая </a:t>
            </a:r>
            <a:r>
              <a:rPr lang="ru-RU" dirty="0" smtClean="0"/>
              <a:t>дочь</a:t>
            </a:r>
            <a:endParaRPr lang="ru-RU" dirty="0"/>
          </a:p>
        </p:txBody>
      </p:sp>
      <p:pic>
        <p:nvPicPr>
          <p:cNvPr id="4" name="Рисунок 3" descr="https://sun9-64.userapi.com/impg/p6oNG5EtJaFoiKSQmEFhEl3mSb4UTIML94H93w/vXFtXJPvJC4.jpg?size=810x1080&amp;quality=95&amp;sign=e526a15a01ef44051791d200635fa2c6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2247900"/>
            <a:ext cx="5410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370978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10600" y="2126899"/>
            <a:ext cx="6860691" cy="5405718"/>
          </a:xfrm>
        </p:spPr>
        <p:txBody>
          <a:bodyPr/>
          <a:lstStyle/>
          <a:p>
            <a:pPr algn="ctr"/>
            <a:r>
              <a:rPr lang="ru-RU" dirty="0"/>
              <a:t>Ховалыг Елена Алдын-ооловна, средняя дочь.</a:t>
            </a:r>
            <a:endParaRPr lang="ru-RU" dirty="0"/>
          </a:p>
        </p:txBody>
      </p:sp>
      <p:pic>
        <p:nvPicPr>
          <p:cNvPr id="4" name="Рисунок 3" descr="https://sun9-25.userapi.com/impg/kfgsr3O0tSIvti7A-bSSpOAUIq2zaCggtIl3lQ/Df2FHa8jeUI.jpg?size=542x738&amp;quality=95&amp;sign=567885bca025f4ab743d1cd8b25979b6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104900"/>
            <a:ext cx="6324600" cy="7449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122873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86801" y="1562100"/>
            <a:ext cx="6632090" cy="7022503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err="1" smtClean="0"/>
              <a:t>Третьее</a:t>
            </a:r>
            <a:r>
              <a:rPr lang="ru-RU" b="1" dirty="0" smtClean="0"/>
              <a:t> </a:t>
            </a:r>
            <a:r>
              <a:rPr lang="ru-RU" b="1" dirty="0"/>
              <a:t>поколение династии педагогов </a:t>
            </a:r>
            <a:r>
              <a:rPr lang="ru-RU" b="1" dirty="0" err="1"/>
              <a:t>Кушкаш-ооловных</a:t>
            </a:r>
            <a:r>
              <a:rPr lang="ru-RU" b="1" dirty="0"/>
              <a:t>.</a:t>
            </a:r>
          </a:p>
          <a:p>
            <a:r>
              <a:rPr lang="ru-RU" dirty="0"/>
              <a:t>Монгуш  (Хертек)Сылдысмаа Макаровна,(я)</a:t>
            </a:r>
          </a:p>
          <a:p>
            <a:r>
              <a:rPr lang="ru-RU" dirty="0"/>
              <a:t>Хертек </a:t>
            </a:r>
            <a:r>
              <a:rPr lang="ru-RU" dirty="0" err="1"/>
              <a:t>Сайлыкмаа</a:t>
            </a:r>
            <a:r>
              <a:rPr lang="ru-RU" dirty="0"/>
              <a:t> Макаровна( родная сестра </a:t>
            </a:r>
            <a:r>
              <a:rPr lang="ru-RU" dirty="0" err="1"/>
              <a:t>т.е</a:t>
            </a:r>
            <a:r>
              <a:rPr lang="ru-RU" dirty="0"/>
              <a:t> двойняшки).</a:t>
            </a:r>
          </a:p>
          <a:p>
            <a:r>
              <a:rPr lang="ru-RU" dirty="0"/>
              <a:t>Хертек </a:t>
            </a:r>
            <a:r>
              <a:rPr lang="ru-RU" dirty="0" err="1"/>
              <a:t>Сайлыкмаа</a:t>
            </a:r>
            <a:r>
              <a:rPr lang="ru-RU" dirty="0"/>
              <a:t> </a:t>
            </a:r>
            <a:r>
              <a:rPr lang="ru-RU" dirty="0" smtClean="0"/>
              <a:t>Макаровна</a:t>
            </a:r>
            <a:endParaRPr lang="ru-RU" dirty="0"/>
          </a:p>
        </p:txBody>
      </p:sp>
      <p:pic>
        <p:nvPicPr>
          <p:cNvPr id="4" name="Рисунок 3" descr="https://sun9-18.userapi.com/impg/lJSzeJAB-CIR38uYL_edSYy2mumK416FFFZg5g/8QaZsWSFfNM.jpg?size=810x1080&amp;quality=95&amp;sign=008c333ce625a3a2ef82e7813d7a90f8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562100"/>
            <a:ext cx="58674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896473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15400" y="1866900"/>
            <a:ext cx="6098690" cy="6946303"/>
          </a:xfrm>
        </p:spPr>
        <p:txBody>
          <a:bodyPr/>
          <a:lstStyle/>
          <a:p>
            <a:pPr algn="ctr"/>
            <a:r>
              <a:rPr lang="ru-RU" dirty="0"/>
              <a:t>Четвертое поколение  династии педагогов - </a:t>
            </a:r>
            <a:r>
              <a:rPr lang="ru-RU" dirty="0" err="1"/>
              <a:t>Кушкаш-ооловных</a:t>
            </a:r>
            <a:r>
              <a:rPr lang="ru-RU" dirty="0"/>
              <a:t>, Куулар (Монгуш) Олча Валентиновна.</a:t>
            </a:r>
            <a:endParaRPr lang="ru-RU" dirty="0"/>
          </a:p>
        </p:txBody>
      </p:sp>
      <p:pic>
        <p:nvPicPr>
          <p:cNvPr id="4" name="Рисунок 3" descr="https://sun9-5.userapi.com/impg/XMRhuMQpWhwoOIj5DCIvWBNjhId47OKYzZLxUQ/jmlNvsBbOJE.jpg?size=1280x1122&amp;quality=95&amp;sign=badbc5ac9c87df0b7e44ba94b82a42e3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928562"/>
            <a:ext cx="7086600" cy="817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85132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266</TotalTime>
  <Words>2489</Words>
  <Application>Microsoft Office PowerPoint</Application>
  <PresentationFormat>Произвольный</PresentationFormat>
  <Paragraphs>342</Paragraphs>
  <Slides>100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100</vt:i4>
      </vt:variant>
    </vt:vector>
  </HeadingPairs>
  <TitlesOfParts>
    <vt:vector size="122" baseType="lpstr">
      <vt:lpstr>Arial</vt:lpstr>
      <vt:lpstr>Comic Sans MS</vt:lpstr>
      <vt:lpstr>Chewy</vt:lpstr>
      <vt:lpstr>Brush Script MT</vt:lpstr>
      <vt:lpstr>Rage Italic</vt:lpstr>
      <vt:lpstr>TTSchoolBook</vt:lpstr>
      <vt:lpstr>Tahoma</vt:lpstr>
      <vt:lpstr>Franklin Gothic Book</vt:lpstr>
      <vt:lpstr>Bodoni MT Poster Compressed</vt:lpstr>
      <vt:lpstr>Times New Roman</vt:lpstr>
      <vt:lpstr>Helvetica</vt:lpstr>
      <vt:lpstr>Georgia</vt:lpstr>
      <vt:lpstr>Monotype Corsiva</vt:lpstr>
      <vt:lpstr>Wingdings</vt:lpstr>
      <vt:lpstr>方正综艺简体</vt:lpstr>
      <vt:lpstr>Calibri</vt:lpstr>
      <vt:lpstr>Constantia</vt:lpstr>
      <vt:lpstr>Old English Text MT</vt:lpstr>
      <vt:lpstr>Microsoft YaHei</vt:lpstr>
      <vt:lpstr>Century</vt:lpstr>
      <vt:lpstr>Microsoft Sans Serif</vt:lpstr>
      <vt:lpstr>Кнопка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«Педагогическая династия»  семьи  Хевек Дуган-ооловны Сат</vt:lpstr>
      <vt:lpstr>«Корнями древо сильно»  Учительская династия семьи учителя – ветерана труда МБОУ Бажын-Алаакской СОШ Хевек Дуган-ооловны Сат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Дочери - учителя</vt:lpstr>
      <vt:lpstr>Презентация PowerPoint</vt:lpstr>
      <vt:lpstr>Презентация PowerPoint</vt:lpstr>
      <vt:lpstr>Презентация PowerPoint</vt:lpstr>
      <vt:lpstr>Внуки - учителя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Муниципальное бюджетное общеобразовательное учреждение Бажын-Алаакская СОШ им. Ч.Ч-Д. Ондар</vt:lpstr>
      <vt:lpstr>Общий стаж педагогической династии-103 года </vt:lpstr>
      <vt:lpstr>Л.Н. Толстой сказал однажды, что хорошему учителю достаточно иметь только два качества: большие знания и большое сердце.  </vt:lpstr>
      <vt:lpstr>Мой дедушка- Хомушку Дугаржап Дембирелович</vt:lpstr>
      <vt:lpstr>Презентация PowerPoint</vt:lpstr>
      <vt:lpstr>Заслуженные награды</vt:lpstr>
      <vt:lpstr> Учитель русского языка и литературы. Почетный работник образования Российской Федерации. Общий стаж работы 45лет.</vt:lpstr>
      <vt:lpstr> Иргит Алдынай Григорьевна – учитель русского языка и литературы</vt:lpstr>
      <vt:lpstr>   </vt:lpstr>
      <vt:lpstr>Итак, наша династия –это четыре поколения педагогов.   Горжусь династией своей Учительской по праву, Они снискали у людей За труд любовь и славу. </vt:lpstr>
      <vt:lpstr>Презентация PowerPoint</vt:lpstr>
      <vt:lpstr>Презентация PowerPoint</vt:lpstr>
      <vt:lpstr>Презентация PowerPoint</vt:lpstr>
      <vt:lpstr>У истоков династии стоял Хомушку Олзей-оол Очурович (1934-2005), который всю жизнь проработал в школе села Чыраа-Бажы учителем тувинского языка и истории. После окончания института был распределен в школу села Самагалтай Тес-Хемского района. Там проработал всего 2 года. В 1959-67гг. работал завучем  Теве-Хаинской средней школы.</vt:lpstr>
      <vt:lpstr>Коллектив Чыраа-Бажинской   средней школы в 1977г.</vt:lpstr>
      <vt:lpstr>Презентация PowerPoint</vt:lpstr>
      <vt:lpstr>Бегзи Оксана Олзей-ооловна- вторая дочь Олзей-оола Очуровича. Она  окончила Московская Государственная академия биотехнологии и ветеринарной медицины им. К.И. Скрябина 1983г факультет Ветеринарный, а в 1986 г закончила педагогический факультет. В настоящее время работает учителем химии в Сельскохозяйственном техникуме г. Кызыла .Общий стаж 39.</vt:lpstr>
      <vt:lpstr>Презентация PowerPoint</vt:lpstr>
      <vt:lpstr>Самдан Марта Олзей-ооловна- младшая дочь Олзей-оола Очуровича.  Она окончила КГПИ в 1993г, факультет естественно-географический. Специальность-география, биология. После окончания института работала учителем химии и географии в селе Теве-Хая 1993-94г, а в 1994-96г работала в Тес-Хемском кожууне села Самагалтай.</vt:lpstr>
      <vt:lpstr>Донгак Алена Александровна- внучка Олзей-оола Очуровича.  Окончила Тывинский Государственный Университет  в 2007г, факультет естественно-географический. Специальность «Биология». Работает  в родной школе села Теве-Хая учителем биологии.  Общий стаж 16. </vt:lpstr>
      <vt:lpstr>Династия педагогов  в 3 поколении</vt:lpstr>
      <vt:lpstr>Монгуш Сюрюн Дорбаковна</vt:lpstr>
      <vt:lpstr>Монгуш Долаана Монгун-ооловна</vt:lpstr>
      <vt:lpstr>Монгуш Йоки Робертовна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Династия педагогов  Хорум-Дагской СОШ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Педагогическая династия МАДОУ «Малышок»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Династия педагогов   МБДОУ Детский сад «Чечек» с.Шеми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Благодарим за просмотр!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Copia de Teal and Purple Whiteboard Style Doodle Portfolio Presentation</dc:title>
  <cp:lastModifiedBy>rom</cp:lastModifiedBy>
  <cp:revision>28</cp:revision>
  <dcterms:created xsi:type="dcterms:W3CDTF">2006-08-16T00:00:00Z</dcterms:created>
  <dcterms:modified xsi:type="dcterms:W3CDTF">2023-01-31T01:57:10Z</dcterms:modified>
  <dc:identifier>DAFQ5JDFVW0</dc:identifier>
</cp:coreProperties>
</file>