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828" r:id="rId3"/>
    <p:sldMasterId id="2147483858" r:id="rId4"/>
  </p:sldMasterIdLst>
  <p:notesMasterIdLst>
    <p:notesMasterId r:id="rId32"/>
  </p:notesMasterIdLst>
  <p:sldIdLst>
    <p:sldId id="300" r:id="rId5"/>
    <p:sldId id="256" r:id="rId6"/>
    <p:sldId id="259" r:id="rId7"/>
    <p:sldId id="304" r:id="rId8"/>
    <p:sldId id="260" r:id="rId9"/>
    <p:sldId id="285" r:id="rId10"/>
    <p:sldId id="302" r:id="rId11"/>
    <p:sldId id="261" r:id="rId12"/>
    <p:sldId id="263" r:id="rId13"/>
    <p:sldId id="305" r:id="rId14"/>
    <p:sldId id="296" r:id="rId15"/>
    <p:sldId id="288" r:id="rId16"/>
    <p:sldId id="303" r:id="rId17"/>
    <p:sldId id="265" r:id="rId18"/>
    <p:sldId id="306" r:id="rId19"/>
    <p:sldId id="307" r:id="rId20"/>
    <p:sldId id="270" r:id="rId21"/>
    <p:sldId id="308" r:id="rId22"/>
    <p:sldId id="272" r:id="rId23"/>
    <p:sldId id="309" r:id="rId24"/>
    <p:sldId id="292" r:id="rId25"/>
    <p:sldId id="286" r:id="rId26"/>
    <p:sldId id="287" r:id="rId27"/>
    <p:sldId id="291" r:id="rId28"/>
    <p:sldId id="275" r:id="rId29"/>
    <p:sldId id="299" r:id="rId30"/>
    <p:sldId id="282" r:id="rId3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 autoAdjust="0"/>
    <p:restoredTop sz="93609" autoAdjust="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9D081C4-C63D-4F52-A920-F72347F3E8C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2ABB7986-2E6E-4783-9556-9A2F2E607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7986-2E6E-4783-9556-9A2F2E607E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556" indent="-287522" eaLnBrk="0" hangingPunct="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087" indent="-230017" eaLnBrk="0" hangingPunct="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121" indent="-230017" eaLnBrk="0" hangingPunct="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56" indent="-230017" eaLnBrk="0" hangingPunct="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8B56D9-6998-4863-B8E3-AF5EF9C025ED}" type="slidenum">
              <a:rPr lang="ru-RU" altLang="ru-RU">
                <a:solidFill>
                  <a:prstClr val="black"/>
                </a:solidFill>
              </a:rPr>
              <a:pPr eaLnBrk="1" hangingPunct="1"/>
              <a:t>25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DC8E6-AA87-474E-8265-58AD15E6ECC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82B05-6B94-405B-A5EC-2FEC90DFFB87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4CD9B-439F-477C-BD8B-925FABF724D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D22-5CA3-4017-A6D0-5CD169572A5D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8899F-DA0F-46F5-A060-AA8F1B16D86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AEA4-36F1-4D07-9E54-37E4ACC667A9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1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5" y="234"/>
              <a:ext cx="1865" cy="3636"/>
              <a:chOff x="3001" y="767"/>
              <a:chExt cx="1865" cy="363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4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3" y="2203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6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0" y="2343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2" y="107"/>
              <a:ext cx="356" cy="608"/>
              <a:chOff x="173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8"/>
              <a:ext cx="500" cy="500"/>
              <a:chOff x="1727" y="87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519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19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CEF-D682-49E8-A9B8-F01A332C7AC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9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F5662-B5E6-4B76-83B8-591E8B5C31B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D5BD8-C3EC-4CAB-98E3-DE5F6FFC5E5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0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B5A01-85E9-48A4-B39F-31D9C408C0C9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6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7D782-80FB-416A-BBB7-B4BF78047D29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9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1747-EC3B-434E-9A05-0B4EFD4FF3B2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0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D721D-53BD-4D90-AE66-84C6027141F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9DF8F-B170-4E92-8868-0709E13D5254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5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DE3BC-62CE-47DA-80FD-BB0EE8D05BE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4A65A-F1BE-43FF-863A-4DFFD11BD9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4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C448D-695E-4232-A0B4-5DFEAF7285AD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2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0396F-7945-4FB6-9F55-31CCB0117FE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C2478-2756-432D-A15C-4E570F7B7EA6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9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DC8E6-AA87-474E-8265-58AD15E6ECC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82B05-6B94-405B-A5EC-2FEC90DFFB87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DE3BC-62CE-47DA-80FD-BB0EE8D05BE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4A65A-F1BE-43FF-863A-4DFFD11BD9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F440B-48E0-40A8-AC47-0D6736B213D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45069-8324-427D-9DC5-52677DCDD41B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31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A5B03-AD92-465B-AAFE-F529C7FC334D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5EDA6-B0F7-4E4E-A9D6-A4398C7750B6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9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CD4D9-207C-4709-A970-D0BD2F7EE6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90465-C4C9-4702-A4E7-424EF87A4BBE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5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FEF98-6C44-450D-BFC3-80F187BE0E5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76848-7F18-4127-9AB9-5BE5D649D2D4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FFB19-5161-4ACB-85E7-3DC6D2AD2ED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C5F81-8933-4639-8135-5AB0A4D7B9D0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0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F440B-48E0-40A8-AC47-0D6736B213D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45069-8324-427D-9DC5-52677DCDD41B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5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1A9CC-DB57-4DC4-99FD-AE21537E407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E51BF-EE54-451D-988C-484E635D9495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86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9E8F0-0B90-48B8-BF62-5256147AD8D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E0F6F-BF54-4F9A-BF69-1B5AE2A0F1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0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4CD9B-439F-477C-BD8B-925FABF724D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D22-5CA3-4017-A6D0-5CD169572A5D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8899F-DA0F-46F5-A060-AA8F1B16D86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AEA4-36F1-4D07-9E54-37E4ACC667A9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DC8E6-AA87-474E-8265-58AD15E6ECC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2B05-6B94-405B-A5EC-2FEC90DFFB87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44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DE3BC-62CE-47DA-80FD-BB0EE8D05BE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A65A-F1BE-43FF-863A-4DFFD11BD9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28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F440B-48E0-40A8-AC47-0D6736B213D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069-8324-427D-9DC5-52677DCDD41B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4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A5B03-AD92-465B-AAFE-F529C7FC334D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EDA6-B0F7-4E4E-A9D6-A4398C7750B6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5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CD4D9-207C-4709-A970-D0BD2F7EE6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0465-C4C9-4702-A4E7-424EF87A4BBE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8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FEF98-6C44-450D-BFC3-80F187BE0E5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6848-7F18-4127-9AB9-5BE5D649D2D4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A5B03-AD92-465B-AAFE-F529C7FC334D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5EDA6-B0F7-4E4E-A9D6-A4398C7750B6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0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FFB19-5161-4ACB-85E7-3DC6D2AD2ED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5F81-8933-4639-8135-5AB0A4D7B9D0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1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1A9CC-DB57-4DC4-99FD-AE21537E407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1BF-EE54-451D-988C-484E635D9495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81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9E8F0-0B90-48B8-BF62-5256147AD8D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0F6F-BF54-4F9A-BF69-1B5AE2A0F1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5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5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50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316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45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283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79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4CD9B-439F-477C-BD8B-925FABF724D5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D22-5CA3-4017-A6D0-5CD169572A5D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CD4D9-207C-4709-A970-D0BD2F7EE6D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90465-C4C9-4702-A4E7-424EF87A4BBE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84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8899F-DA0F-46F5-A060-AA8F1B16D86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AEA4-36F1-4D07-9E54-37E4ACC667A9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0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FEF98-6C44-450D-BFC3-80F187BE0E5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76848-7F18-4127-9AB9-5BE5D649D2D4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FFB19-5161-4ACB-85E7-3DC6D2AD2ED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C5F81-8933-4639-8135-5AB0A4D7B9D0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8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1A9CC-DB57-4DC4-99FD-AE21537E407B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E51BF-EE54-451D-988C-484E635D9495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9E8F0-0B90-48B8-BF62-5256147AD8DF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E0F6F-BF54-4F9A-BF69-1B5AE2A0F123}" type="slidenum">
              <a:rPr lang="en-US" alt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3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508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508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508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508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8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508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 baseline="300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508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 baseline="300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2508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1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800" baseline="3000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5090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0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509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509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9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baseline="3000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509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09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aseline="3000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509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09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509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509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ffectLst/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A3764-A2E6-4F3F-B668-6CC7E6F3491F}" type="slidenum">
              <a:rPr lang="ru-RU" altLang="ru-RU" smtClean="0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D2521D-517C-4ED0-B959-52A574DA6F50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2/14/2023</a:t>
            </a:fld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AED7AB1-03DD-41B9-95F6-6B1974091264}" type="slidenum">
              <a:rPr lang="en-US" altLang="en-US" smtClean="0">
                <a:solidFill>
                  <a:prstClr val="white">
                    <a:alpha val="60000"/>
                  </a:prstClr>
                </a:solidFill>
                <a:latin typeface="Tw Cen MT" panose="020B0602020104020603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23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2521D-517C-4ED0-B959-52A574DA6F5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2/14/2023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D7AB1-03DD-41B9-95F6-6B1974091264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81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&#1087;&#1088;&#1080;&#1083;&#1086;&#1078;&#1077;&#1085;&#1080;&#1103;/1.%20&#1057;&#1088;&#1077;&#1076;&#1089;&#1090;&#1074;&#1086;%20&#1086;&#1073;&#1088;&#1072;&#1097;&#1077;&#1085;&#1080;&#1103;%20&#1084;&#1077;&#1090;&#1086;&#1076;&#1080;&#1095;&#1082;&#1072;.docx" TargetMode="External"/><Relationship Id="rId7" Type="http://schemas.openxmlformats.org/officeDocument/2006/relationships/image" Target="../media/image16.jpeg"/><Relationship Id="rId2" Type="http://schemas.openxmlformats.org/officeDocument/2006/relationships/hyperlink" Target="&#1087;&#1088;&#1080;&#1083;&#1086;&#1078;&#1077;&#1085;&#1080;&#1103;/1.%20&#1052;&#1077;&#1088;&#1072;%20&#1089;&#1090;&#1086;&#1080;&#1084;&#1086;&#1089;&#1090;&#1080;%20&#1084;&#1077;&#1090;&#1086;&#1076;&#1080;&#1095;&#1082;&#1072;.docx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&#1087;&#1088;&#1080;&#1083;&#1086;&#1078;&#1077;&#1085;&#1080;&#1103;/1.%20&#1052;&#1080;&#1088;&#1086;&#1074;&#1099;&#1077;%20&#1076;&#1077;&#1085;&#1100;&#1075;&#1080;%20&#1084;&#1077;&#1090;&#1086;&#1076;&#1080;&#1095;&#1082;&#1072;.docx" TargetMode="External"/><Relationship Id="rId5" Type="http://schemas.openxmlformats.org/officeDocument/2006/relationships/hyperlink" Target="&#1087;&#1088;&#1080;&#1083;&#1086;&#1078;&#1077;&#1085;&#1080;&#1103;/1.%20&#1057;&#1088;&#1077;&#1076;&#1089;&#1090;&#1074;&#1086;%20&#1085;&#1072;&#1082;&#1086;&#1087;&#1083;&#1077;&#1085;&#1080;&#1103;%20&#1084;&#1077;&#1090;&#1086;&#1076;&#1080;&#1095;&#1082;&#1072;.docx" TargetMode="External"/><Relationship Id="rId4" Type="http://schemas.openxmlformats.org/officeDocument/2006/relationships/hyperlink" Target="&#1087;&#1088;&#1080;&#1083;&#1086;&#1078;&#1077;&#1085;&#1080;&#1103;/1.%20&#1057;&#1088;&#1077;&#1076;&#1089;&#1090;&#1074;&#1086;%20&#1087;&#1083;&#1072;&#1090;&#1077;&#1078;&#1072;%20&#1084;&#1077;&#1090;&#1086;&#1076;&#1080;&#1095;&#1082;&#1072;.docx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87;&#1088;&#1080;&#1083;&#1086;&#1078;&#1077;&#1085;&#1080;&#1103;/1.%20&#1052;&#1077;&#1088;&#1072;%20&#1089;&#1090;&#1086;&#1080;&#1084;&#1086;&#1089;&#1090;&#1080;%20&#1082;&#1072;&#1088;&#1090;&#1086;&#1095;&#1082;&#1072;%20&#1076;&#1083;&#1103;%20&#1075;&#1088;&#1091;&#1087;&#1087;&#1099;.docx.doc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87;&#1088;&#1080;&#1083;&#1086;&#1078;&#1077;&#1085;&#1080;&#1103;/1.%20&#1057;&#1088;&#1077;&#1076;&#1089;&#1090;&#1074;&#1086;%20&#1086;&#1073;&#1088;&#1072;&#1097;&#1077;&#1085;&#1080;&#1103;%20&#1082;&#1072;&#1088;&#1090;&#1086;&#1095;&#1082;&#1072;%20&#1076;&#1083;&#1103;%20&#1075;&#1088;&#1091;&#1087;&#1087;&#1099;.doc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87;&#1088;&#1080;&#1083;&#1086;&#1078;&#1077;&#1085;&#1080;&#1103;/1.%20&#1057;&#1088;&#1077;&#1076;&#1089;&#1090;&#1074;&#1086;%20&#1087;&#1083;&#1072;&#1090;&#1077;&#1078;&#1072;%20&#1082;&#1072;&#1088;&#1090;&#1086;&#1095;&#1082;&#1072;%20&#1076;&#1083;&#1103;%20&#1075;&#1088;&#1091;&#1087;&#1087;&#1099;.doc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87;&#1088;&#1080;&#1083;&#1086;&#1078;&#1077;&#1085;&#1080;&#1103;/1.%20&#1057;&#1088;&#1077;&#1076;&#1089;&#1090;&#1074;&#1086;%20&#1085;&#1072;&#1082;&#1086;&#1087;&#1083;&#1077;&#1085;&#1080;&#1103;%20&#1082;&#1072;&#1088;&#1090;&#1086;&#1095;&#1082;&#1072;%20&#1076;&#1083;&#1103;%20&#1075;&#1088;&#1091;&#1087;&#1087;&#1099;.doc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87;&#1088;&#1080;&#1083;&#1086;&#1078;&#1077;&#1085;&#1080;&#1103;/1.%20&#1052;&#1080;&#1088;&#1086;&#1074;&#1099;&#1077;%20&#1076;&#1077;&#1085;&#1100;&#1075;&#1080;%20&#1082;&#1072;&#1088;&#1090;&#1086;&#1095;&#1082;&#1072;%20&#1076;&#1083;&#1103;%20&#1075;&#1088;&#1091;&#1087;&#1087;&#1099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-45718"/>
            <a:ext cx="12192000" cy="45719"/>
          </a:xfrm>
          <a:solidFill>
            <a:schemeClr val="accent5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 marL="3657600" lvl="8" indent="0" algn="r">
              <a:lnSpc>
                <a:spcPct val="107000"/>
              </a:lnSpc>
              <a:buNone/>
            </a:pPr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551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5400" dirty="0">
              <a:solidFill>
                <a:prstClr val="white"/>
              </a:solidFill>
            </a:endParaRPr>
          </a:p>
        </p:txBody>
      </p:sp>
      <p:pic>
        <p:nvPicPr>
          <p:cNvPr id="5" name="Деньги. Мультфильм про деньги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5"/>
            <a:ext cx="11905962" cy="6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Натуральный обмен- бартер</a:t>
            </a:r>
            <a:endParaRPr lang="ru-RU" dirty="0"/>
          </a:p>
        </p:txBody>
      </p:sp>
      <p:pic>
        <p:nvPicPr>
          <p:cNvPr id="1026" name="Picture 2" descr="http://tea-terra.ru/wp-content/uploads/2014/05/2014_05_26_02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47689"/>
            <a:ext cx="4937125" cy="2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a0b3742244bf1c26a9a555f32a84c6cc06423f76-8350745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969169"/>
            <a:ext cx="4514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1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709" y="3105835"/>
            <a:ext cx="906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270" y="716757"/>
            <a:ext cx="1034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какую функцию играют деньги в каждом случае.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41539"/>
              </p:ext>
            </p:extLst>
          </p:nvPr>
        </p:nvGraphicFramePr>
        <p:xfrm>
          <a:off x="766271" y="1458686"/>
          <a:ext cx="10908278" cy="4654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Ситуация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Функции денег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1.Люди получают деньги (заработную плату) за выполненную ими работу в кассе предприятия;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Андрей собирается купить новый автомобиль и экономит на других продуктах;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Международный валютный фонд выделяет кредит европейской стране;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Лена обменяла яблоко на грушу у Вовы.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Саша на рынке купил килограмм картофеля за 30 рублей, а килограмм мандарин –за 100 рублей.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7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960" y="537210"/>
            <a:ext cx="1053846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переписать определение в тетрадь, заполнив пропуски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принимается всеми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любые другие товары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80" y="3927122"/>
            <a:ext cx="4434840" cy="45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27" y="1177636"/>
            <a:ext cx="777809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Экспресс-лаборатория</a:t>
            </a:r>
          </a:p>
          <a:p>
            <a:endParaRPr lang="ru-RU" sz="3200" b="1" dirty="0"/>
          </a:p>
          <a:p>
            <a:pPr marL="514350" indent="-514350">
              <a:buAutoNum type="arabicPeriod"/>
            </a:pPr>
            <a:r>
              <a:rPr lang="ru-RU" sz="4400" b="1" dirty="0" smtClean="0"/>
              <a:t>Магазин</a:t>
            </a:r>
          </a:p>
          <a:p>
            <a:pPr marL="514350" indent="-514350">
              <a:buAutoNum type="arabicPeriod"/>
            </a:pPr>
            <a:r>
              <a:rPr lang="ru-RU" sz="4400" b="1" dirty="0" smtClean="0"/>
              <a:t>Банк</a:t>
            </a:r>
          </a:p>
          <a:p>
            <a:pPr marL="514350" indent="-514350">
              <a:buAutoNum type="arabicPeriod"/>
            </a:pPr>
            <a:r>
              <a:rPr lang="ru-RU" sz="4400" b="1" dirty="0" smtClean="0"/>
              <a:t>Касса </a:t>
            </a:r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pPr marL="514350" indent="-514350">
              <a:buAutoNum type="arabicPeriod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7694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70" y="434339"/>
            <a:ext cx="10170106" cy="54864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 в тетрадь основные функции денег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08" y="881107"/>
            <a:ext cx="4395832" cy="4454554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Меры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стоимости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Средства обращения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Средства платежа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Средства сбережения и накопления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Мировые деньги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34" y="1473482"/>
            <a:ext cx="2593597" cy="1685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6" y="2317568"/>
            <a:ext cx="3434493" cy="2540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34" y="4099252"/>
            <a:ext cx="2593597" cy="247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40436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54508" y="4631961"/>
            <a:ext cx="11447879" cy="1618937"/>
          </a:xfrm>
        </p:spPr>
        <p:txBody>
          <a:bodyPr>
            <a:noAutofit/>
          </a:bodyPr>
          <a:lstStyle/>
          <a:p>
            <a:r>
              <a:rPr lang="ru-RU" alt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стоимости формируется при образовании цены, она определяет стоимость товара, которая измеряется </a:t>
            </a:r>
            <a:r>
              <a:rPr lang="ru-RU" alt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деньгами.</a:t>
            </a:r>
          </a:p>
          <a:p>
            <a:pPr marL="0" indent="0">
              <a:buNone/>
            </a:pPr>
            <a:endParaRPr lang="ru-RU" altLang="en-US" sz="24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0" y="329783"/>
            <a:ext cx="11464639" cy="83944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Мера стоимости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6" y="1409262"/>
            <a:ext cx="7107490" cy="257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481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07" y="86686"/>
            <a:ext cx="10058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Средства </a:t>
            </a:r>
            <a:r>
              <a:rPr lang="ru-RU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обращения 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977" y="1181100"/>
            <a:ext cx="5695644" cy="52832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выражение стоимости товаров еще не означает его реализацию.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произойти обмен. </a:t>
            </a:r>
            <a:endParaRPr lang="ru-RU" sz="2800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посредники при обмене от начала сделки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0" y="1996580"/>
            <a:ext cx="5054867" cy="319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4393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675" y="145409"/>
            <a:ext cx="10058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Деньги как средство платежа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938" y="4907560"/>
            <a:ext cx="10200532" cy="1401165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defRPr/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выплате заработной платы</a:t>
            </a:r>
          </a:p>
          <a:p>
            <a:pPr marL="91440" indent="-91440" eaLnBrk="1" fontAlgn="auto" hangingPunct="1">
              <a:defRPr/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штрафов, налогов</a:t>
            </a:r>
          </a:p>
          <a:p>
            <a:pPr marL="91440" indent="-91440" eaLnBrk="1" fontAlgn="auto" hangingPunct="1">
              <a:defRPr/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 товаров в магазине 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53" y="1370921"/>
            <a:ext cx="6674744" cy="321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1915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675" y="145409"/>
            <a:ext cx="10058400" cy="914400"/>
          </a:xfrm>
        </p:spPr>
        <p:txBody>
          <a:bodyPr/>
          <a:lstStyle/>
          <a:p>
            <a:pPr algn="ctr">
              <a:defRPr/>
            </a:pPr>
            <a:r>
              <a:rPr lang="ru-RU" b="1" cap="none" dirty="0">
                <a:ln>
                  <a:noFill/>
                </a:ln>
                <a:solidFill>
                  <a:srgbClr val="5AA2A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800" b="1" cap="none" dirty="0">
                <a:ln>
                  <a:noFill/>
                </a:ln>
                <a:solidFill>
                  <a:srgbClr val="5AA2A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Деньги как средства накопления</a:t>
            </a:r>
            <a:endParaRPr lang="ru-RU" sz="48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63" y="933894"/>
            <a:ext cx="2561536" cy="276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65738" y="1502376"/>
            <a:ext cx="7662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defRPr/>
            </a:pP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накопления </a:t>
            </a:r>
            <a:r>
              <a:rPr lang="ru-RU" sz="2400" b="1" dirty="0">
                <a:solidFill>
                  <a:srgbClr val="5AA2A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резерв (остатки на счетах, золотовалютные резервы). Деньги, выполняющие функцию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435927"/>
            <a:ext cx="4225636" cy="26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780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77505" y="760021"/>
            <a:ext cx="7436459" cy="579178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ировые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деньги — это денежные средства, которые обслуживают международные экономические отношения. Функцию мировых денежных средств могут выполнять в принципе любые нацденьги, которые свободно конвертируются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821" y="195743"/>
            <a:ext cx="10058400" cy="56427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Мировые деньги</a:t>
            </a:r>
            <a:endParaRPr lang="ru-RU" sz="36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27" y="4188657"/>
            <a:ext cx="3953629" cy="223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1" y="1034775"/>
            <a:ext cx="3045203" cy="304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2708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1"/>
            <a:ext cx="1407240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Продаются в магазине  </a:t>
            </a:r>
          </a:p>
          <a:p>
            <a:r>
              <a:rPr lang="ru-RU" sz="2800" b="1" dirty="0" smtClean="0"/>
              <a:t>(вытянуть руки перед собой, ладонями вверх)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Йогурт, молоко, кефир</a:t>
            </a:r>
          </a:p>
          <a:p>
            <a:r>
              <a:rPr lang="ru-RU" sz="2800" b="1" dirty="0" smtClean="0"/>
              <a:t> (соединять пальчики левой и правой руки)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Ряженка , сметана, сыр,</a:t>
            </a:r>
          </a:p>
          <a:p>
            <a:r>
              <a:rPr lang="ru-RU" sz="2800" b="1" dirty="0" smtClean="0"/>
              <a:t> (поочередно, начиная с мизинцев, на слове сыр соединить ладошки хлопком)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Чай, конфеты, шоколад </a:t>
            </a:r>
          </a:p>
          <a:p>
            <a:r>
              <a:rPr lang="ru-RU" sz="2800" b="1" dirty="0" smtClean="0"/>
              <a:t>(Разъединяем пальчики поочередно 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Яблоки  и виноград. </a:t>
            </a:r>
          </a:p>
          <a:p>
            <a:r>
              <a:rPr lang="ru-RU" sz="2800" b="1" dirty="0" smtClean="0"/>
              <a:t>(руки плотно прикасаются друг другу)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Детский мяч в магазине </a:t>
            </a:r>
          </a:p>
          <a:p>
            <a:r>
              <a:rPr lang="ru-RU" sz="2800" b="1" dirty="0" smtClean="0"/>
              <a:t>(крутят руки влево и вправо)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Продают в большой корзине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Нужно важное купить </a:t>
            </a:r>
            <a:r>
              <a:rPr lang="ru-RU" sz="2800" b="1" dirty="0" smtClean="0"/>
              <a:t>(хлопнуть ладонью левой руки о правую)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Чтобы экономным быть!</a:t>
            </a:r>
            <a:endParaRPr lang="ru-RU" sz="28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6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125" y="0"/>
            <a:ext cx="12754304" cy="2198996"/>
          </a:xfrm>
          <a:prstGeom prst="rect">
            <a:avLst/>
          </a:prstGeom>
        </p:spPr>
      </p:pic>
      <p:pic>
        <p:nvPicPr>
          <p:cNvPr id="8" name="Рисунок 7" descr="D:\Сохранения\Без названия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65" y="1970689"/>
            <a:ext cx="8143677" cy="3817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916620" y="2198995"/>
            <a:ext cx="1655379" cy="7176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134" y="2195065"/>
            <a:ext cx="1817942" cy="725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58" y="4169685"/>
            <a:ext cx="1670449" cy="725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151" y="4895172"/>
            <a:ext cx="1670449" cy="6542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228" y="4335517"/>
            <a:ext cx="1773273" cy="5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0" y="3268980"/>
            <a:ext cx="6271260" cy="6156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660" y="1143000"/>
            <a:ext cx="11098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Нумизматика</a:t>
            </a:r>
            <a:r>
              <a:rPr lang="ru-RU" dirty="0" smtClean="0"/>
              <a:t> - </a:t>
            </a:r>
            <a:r>
              <a:rPr lang="ru-RU" sz="2400" dirty="0" smtClean="0"/>
              <a:t>вспомогательная историческая дисциплина, изучающая историю монетной </a:t>
            </a:r>
            <a:r>
              <a:rPr lang="ru-RU" sz="2400" dirty="0"/>
              <a:t>чеканки и денежного обращения по монетам.</a:t>
            </a:r>
          </a:p>
        </p:txBody>
      </p:sp>
    </p:spTree>
    <p:extLst>
      <p:ext uri="{BB962C8B-B14F-4D97-AF65-F5344CB8AC3E}">
        <p14:creationId xmlns:p14="http://schemas.microsoft.com/office/powerpoint/2010/main" val="19600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640" y="765859"/>
            <a:ext cx="1094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Аверс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лицевая сторона монеты, на ней содержится номинал монеты.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640" y="1623060"/>
            <a:ext cx="10944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Реверс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оборотная сторона монеты, на ней содержится герб государства.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5640" y="2354779"/>
            <a:ext cx="1070435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нарицательная стоимость, указанная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640" y="3001110"/>
            <a:ext cx="111387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Легенда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надпись, содержащая название города, государства, год чеканки, наименование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5640" y="4242329"/>
            <a:ext cx="108356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боковая поверхность, ободок, ребро, обрез монеты.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51" y="3833665"/>
            <a:ext cx="312751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92" y="504498"/>
            <a:ext cx="11351173" cy="60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3565" y="596900"/>
            <a:ext cx="10030690" cy="3407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Рефлексия </a:t>
            </a:r>
            <a:br>
              <a:rPr lang="ru-RU" dirty="0" smtClean="0"/>
            </a:br>
            <a:r>
              <a:rPr lang="ru-RU" dirty="0" smtClean="0"/>
              <a:t>«Комплимент»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772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482" y="1358152"/>
            <a:ext cx="9359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9075" y="2066038"/>
            <a:ext cx="5457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задание на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выбор: 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4672" y="3376189"/>
            <a:ext cx="8048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Жил на свете человек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.108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и пересказать.</a:t>
            </a:r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/>
              <a:t>2</a:t>
            </a:r>
            <a:r>
              <a:rPr lang="ru-RU" sz="2000" b="1" dirty="0" smtClean="0"/>
              <a:t>. Подготовить </a:t>
            </a:r>
            <a:r>
              <a:rPr lang="ru-RU" sz="2000" b="1" dirty="0"/>
              <a:t>презентацию      «Интересные факты про деньги</a:t>
            </a:r>
            <a:r>
              <a:rPr lang="ru-RU" sz="2000" b="1" dirty="0" smtClean="0"/>
              <a:t>»</a:t>
            </a:r>
          </a:p>
          <a:p>
            <a:r>
              <a:rPr lang="ru-RU" sz="2000" b="1" dirty="0" smtClean="0"/>
              <a:t>3. Задания для всех тесты по </a:t>
            </a:r>
            <a:r>
              <a:rPr lang="en-US" sz="2000" b="1" dirty="0" smtClean="0"/>
              <a:t>QR</a:t>
            </a:r>
            <a:r>
              <a:rPr lang="ru-RU" sz="2000" b="1" dirty="0" smtClean="0"/>
              <a:t>- коду.</a:t>
            </a:r>
            <a:endParaRPr lang="ru-RU" sz="2000" b="1" dirty="0"/>
          </a:p>
          <a:p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0411" y="1988191"/>
            <a:ext cx="9395669" cy="2016154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901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651"/>
          </a:xfr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83904" y="1181970"/>
            <a:ext cx="10644266" cy="4232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Деньги – счастье или зло?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9" y="3570481"/>
            <a:ext cx="2194750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-45718"/>
            <a:ext cx="12192000" cy="45719"/>
          </a:xfrm>
          <a:solidFill>
            <a:schemeClr val="accent5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 marL="3657600" lvl="8" indent="0" algn="r">
              <a:lnSpc>
                <a:spcPct val="107000"/>
              </a:lnSpc>
              <a:buNone/>
            </a:pPr>
            <a:r>
              <a:rPr lang="ru-RU" sz="1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551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5400" dirty="0">
              <a:solidFill>
                <a:prstClr val="white"/>
              </a:solidFill>
            </a:endParaRPr>
          </a:p>
        </p:txBody>
      </p:sp>
      <p:pic>
        <p:nvPicPr>
          <p:cNvPr id="5" name="Деньги. Мультфильм про деньги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5"/>
            <a:ext cx="11905962" cy="6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10" y="125730"/>
            <a:ext cx="10515600" cy="1034321"/>
          </a:xfr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60" y="0"/>
            <a:ext cx="2910840" cy="2132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990278"/>
            <a:ext cx="8206740" cy="34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972" y="502920"/>
            <a:ext cx="10700068" cy="8623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Кластер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систематизация, обобщение полученной информации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9130" y="1451610"/>
            <a:ext cx="406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Что было деньгами?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2122746"/>
            <a:ext cx="9418320" cy="42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67626" y="500064"/>
            <a:ext cx="2428875" cy="3140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Самому раннему свидетельству об использовании раковин каури в качестве денег в Китае около 3500 лет. Раковины каури служили деньгами в 9-18 вв. в Индии, в 17 веке в Таиланде и в 19 веке в Африке.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 descr="E:\МОИ ДОКУМЕНТЫ (УРОКИ, ПЛАНИРОВАНИЕ, Т. Д\планы уроков по обществознанию 7 класс\на портал\Новая папка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42875"/>
            <a:ext cx="5357812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E:\МОИ ДОКУМЕНТЫ (УРОКИ, ПЛАНИРОВАНИЕ, Т. Д\планы уроков по обществознанию 7 класс\на портал\Новая папка\Рисунок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86189"/>
            <a:ext cx="3752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198543"/>
            <a:ext cx="11269132" cy="62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8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963944"/>
            <a:ext cx="4202430" cy="2971800"/>
          </a:xfrm>
          <a:prstGeom prst="roundRect">
            <a:avLst>
              <a:gd name="adj" fmla="val 8594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94410" y="1925488"/>
            <a:ext cx="699516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Эквивалент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нечто равноценное, равнозначащее, равновесное, равносильное другому, полностью заменяющее его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9792"/>
            <a:ext cx="271363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743</TotalTime>
  <Words>528</Words>
  <Application>Microsoft Office PowerPoint</Application>
  <PresentationFormat>Широкоэкранный</PresentationFormat>
  <Paragraphs>85</Paragraphs>
  <Slides>27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Calibri</vt:lpstr>
      <vt:lpstr>Century Gothic</vt:lpstr>
      <vt:lpstr>Palatino Linotype</vt:lpstr>
      <vt:lpstr>Times New Roman</vt:lpstr>
      <vt:lpstr>Tw Cen MT</vt:lpstr>
      <vt:lpstr>Verdana</vt:lpstr>
      <vt:lpstr>Wingdings</vt:lpstr>
      <vt:lpstr>Wingdings 3</vt:lpstr>
      <vt:lpstr>4_Базовая</vt:lpstr>
      <vt:lpstr>Шары</vt:lpstr>
      <vt:lpstr>5_Базовая</vt:lpstr>
      <vt:lpstr>Сектор</vt:lpstr>
      <vt:lpstr>Презентация PowerPoint</vt:lpstr>
      <vt:lpstr>Презентация PowerPoint</vt:lpstr>
      <vt:lpstr>Проблемный вопрос</vt:lpstr>
      <vt:lpstr>Презентация PowerPoint</vt:lpstr>
      <vt:lpstr>Ассоциации</vt:lpstr>
      <vt:lpstr>Кластер – это систематизация, обобщение полученной информации</vt:lpstr>
      <vt:lpstr>Презентация PowerPoint</vt:lpstr>
      <vt:lpstr>Презентация PowerPoint</vt:lpstr>
      <vt:lpstr>Презентация PowerPoint</vt:lpstr>
      <vt:lpstr>Натуральный обмен- бартер</vt:lpstr>
      <vt:lpstr>Презентация PowerPoint</vt:lpstr>
      <vt:lpstr>Презентация PowerPoint</vt:lpstr>
      <vt:lpstr>Презентация PowerPoint</vt:lpstr>
      <vt:lpstr>Запишем в тетрадь основные функции денег</vt:lpstr>
      <vt:lpstr>1. Мера стоимости</vt:lpstr>
      <vt:lpstr>2. Средства обращения </vt:lpstr>
      <vt:lpstr>3. Деньги как средство платежа</vt:lpstr>
      <vt:lpstr>4. Деньги как средства накопления</vt:lpstr>
      <vt:lpstr>5. Мировые деньги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Рефлексия  «Комплимент»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Школа3</cp:lastModifiedBy>
  <cp:revision>89</cp:revision>
  <cp:lastPrinted>2023-02-13T13:51:35Z</cp:lastPrinted>
  <dcterms:created xsi:type="dcterms:W3CDTF">2018-04-16T02:41:28Z</dcterms:created>
  <dcterms:modified xsi:type="dcterms:W3CDTF">2023-02-14T08:30:51Z</dcterms:modified>
</cp:coreProperties>
</file>