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75" r:id="rId13"/>
    <p:sldId id="276" r:id="rId14"/>
    <p:sldId id="277" r:id="rId15"/>
    <p:sldId id="278" r:id="rId16"/>
    <p:sldId id="265" r:id="rId17"/>
    <p:sldId id="267" r:id="rId18"/>
    <p:sldId id="268" r:id="rId19"/>
    <p:sldId id="269" r:id="rId20"/>
    <p:sldId id="270" r:id="rId21"/>
    <p:sldId id="271" r:id="rId22"/>
    <p:sldId id="274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E75E0-2355-470B-BA2F-3D5C3B550AD3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0A900-3CC2-43DE-99F5-6C6F63128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5EF07-54C9-450A-86E4-34AF8D4694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9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5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84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37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64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59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50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3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9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5EF07-54C9-450A-86E4-34AF8D4694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7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5EF07-54C9-450A-86E4-34AF8D4694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80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5EF07-54C9-450A-86E4-34AF8D4694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09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5EF07-54C9-450A-86E4-34AF8D4694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9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5EF07-54C9-450A-86E4-34AF8D4694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18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6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5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2EED4-2F92-41A4-9B3B-9A52AB7A0B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5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8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5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861" y="2348881"/>
            <a:ext cx="719484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3872" y="4293096"/>
            <a:ext cx="70942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8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8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1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86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7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3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8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2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2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3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6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3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4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1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1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7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D2B7-2E61-4836-82CC-24D4DB4F782A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EE5A9-F008-499F-9F7B-63C71C152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9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274638"/>
            <a:ext cx="8942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435" y="2276872"/>
            <a:ext cx="10574965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DB66-B999-4E9A-B073-55B71AEC816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7289-D762-412C-A4DB-86E7088ED1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450987" y="6488668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www.ege.edu.ru/ru/main/brief-glossa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5880" y="932507"/>
            <a:ext cx="5658156" cy="30073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Порядок и формы проведения ГИА выпускников </a:t>
            </a:r>
            <a:r>
              <a:rPr lang="ru-RU" sz="3600" b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9</a:t>
            </a:r>
            <a:r>
              <a:rPr lang="ru-RU" sz="3600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 класса </a:t>
            </a:r>
            <a:endParaRPr lang="ru-RU" sz="3600" b="1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95690" y="3939902"/>
            <a:ext cx="5320680" cy="1752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Республиканское родительское собрание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116632"/>
            <a:ext cx="9252519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Министерство образования и науки Республики Тыва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5765" y="6165304"/>
            <a:ext cx="9252519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екабрь 2021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075267" y="1272988"/>
            <a:ext cx="10083800" cy="3496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итоговом собеседовании по русскому языку четыре задания: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Чтение текста.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Пересказ текста с привлечением цитаты или высказывания.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Монолог на выбранную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Диалог с экзаменатором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заданий отводится 15 минут.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217944" y="-66738"/>
            <a:ext cx="6581276" cy="9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/>
                <a:ea typeface="+mn-ea"/>
                <a:cs typeface="+mn-cs"/>
              </a:rPr>
              <a:t>Из чего состоит </a:t>
            </a:r>
            <a:r>
              <a:rPr lang="ru-RU" sz="3600" b="1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собеседование</a:t>
            </a:r>
            <a:endParaRPr lang="ru-RU" sz="3600" b="1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075267" y="1272988"/>
            <a:ext cx="10083800" cy="3496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собеседование ставят зачёт или незачёт. Все четыре задания оцениваются максимум в 20 баллов. Для получения зачёта достаточно набрать не меньше 10 баллов. При этом не имеет значения, за выполнение каких заданий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получит. Выпускник сдаст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экзамен, даже если не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или два задания, но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наберёт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 на остальных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217944" y="-66738"/>
            <a:ext cx="6581276" cy="9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Итоговое собеседование</a:t>
            </a:r>
            <a:endParaRPr lang="ru-RU" sz="3600" b="1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075267" y="1272988"/>
            <a:ext cx="10083800" cy="3496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начала проведения итогового собеседования участника информирует образовательная организация по месту обучения.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итогового собеседования участнику необходимо иметь при  себе документ, удостоверяющий личность.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ИС участникам запрещено иметь при себе средства связи, фото-, аудио-, видеоаппаратуру, справочные материалы, письменные заметки  и иные средства хранения и передачи информации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217944" y="-66738"/>
            <a:ext cx="6581276" cy="9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Итоговое собеседование</a:t>
            </a:r>
            <a:endParaRPr lang="ru-RU" sz="3600" b="1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075267" y="1272988"/>
            <a:ext cx="10083800" cy="34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получившим «незачет», не завершившим собеседование по уважительной причине, не явившимся на итоговое собеседование по уважительной причине предоставляется возможность сдать итоговое собеседование в дополнительные сроки  </a:t>
            </a:r>
          </a:p>
          <a:p>
            <a:pPr marL="0" lvl="0" indent="0" algn="just" defTabSz="9144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altLang="ru-RU" sz="3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марта 2022 г., 16 мая 2022 г.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217944" y="-66738"/>
            <a:ext cx="6581276" cy="9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Итоговое собеседование</a:t>
            </a:r>
            <a:endParaRPr lang="ru-RU" sz="3600" b="1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075267" y="1272988"/>
            <a:ext cx="10083800" cy="34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целях подготовки обучающихся 9 классов к итоговому собеседованию по русскому языку 19 января 2022 года будет проведен тренировочный экзамен по итоговому собеседованию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217944" y="-66738"/>
            <a:ext cx="6581276" cy="9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Итоговое собеседование</a:t>
            </a:r>
            <a:endParaRPr lang="ru-RU" sz="3600" b="1" dirty="0">
              <a:solidFill>
                <a:srgbClr val="00206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9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5799" y="116633"/>
            <a:ext cx="9019515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Условие получения аттестата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2811"/>
            <a:ext cx="2310898" cy="158162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07028" y="1153297"/>
            <a:ext cx="6565556" cy="2421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ГИА включает в себя 4 экзамена</a:t>
            </a: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28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ru-RU" altLang="ru-RU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обязательных </a:t>
            </a:r>
            <a:r>
              <a:rPr kumimoji="0" lang="ru-RU" alt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экзамена: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alt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экзамена по выбору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732706" y="-63209"/>
            <a:ext cx="7182638" cy="79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Предметы 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914401" y="1087395"/>
            <a:ext cx="9448800" cy="55627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0" fontAlgn="base" hangingPunct="0">
              <a:spcAft>
                <a:spcPct val="0"/>
              </a:spcAft>
              <a:buFontTx/>
              <a:buChar char="•"/>
            </a:pPr>
            <a:r>
              <a:rPr lang="ru-RU" altLang="ru-RU" sz="2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Обязательные: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Математика </a:t>
            </a:r>
          </a:p>
          <a:p>
            <a:pPr marL="342900" indent="-342900" algn="l" eaLnBrk="0" fontAlgn="base" hangingPunct="0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altLang="ru-RU" sz="2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выбор:  </a:t>
            </a: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Физика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Химия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Биология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География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История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Информатика и ИКТ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Английский язык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Немецкий язык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Испанский язык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Французский язык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Литература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Обществознание</a:t>
            </a:r>
          </a:p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 Родной (тувинский) язык</a:t>
            </a:r>
          </a:p>
          <a:p>
            <a:pPr marL="342900" indent="-342900" algn="l" eaLnBrk="0" fontAlgn="base" hangingPunct="0">
              <a:spcAft>
                <a:spcPct val="0"/>
              </a:spcAft>
              <a:buFont typeface="Arial" pitchFamily="34" charset="0"/>
              <a:buChar char="•"/>
            </a:pPr>
            <a:endParaRPr lang="ru-RU" altLang="ru-RU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4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215681" y="163412"/>
            <a:ext cx="6228183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Подача заявления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14400" y="1496291"/>
            <a:ext cx="10094613" cy="45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Aft>
                <a:spcPct val="0"/>
              </a:spcAft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Заявление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 выборе учебных предметов, выпускник </a:t>
            </a:r>
            <a:r>
              <a:rPr lang="ru-RU" alt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подаёт самостоятельно </a:t>
            </a: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 позднее 1 </a:t>
            </a:r>
            <a:r>
              <a:rPr lang="ru-RU" altLang="ru-RU" b="1" u="sng" kern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марта</a:t>
            </a: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2022 года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Родители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(законные представители)  </a:t>
            </a:r>
            <a:r>
              <a:rPr kumimoji="0" lang="ru-RU" alt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ознакамливаются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 роспись 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 выбором предметов на ГИА своего ребенка.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СИЦ\Desktop\ог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97897"/>
            <a:ext cx="1862666" cy="13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4799857" y="2702214"/>
            <a:ext cx="5457825" cy="83994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4782393" y="3817741"/>
            <a:ext cx="5422900" cy="80453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4782394" y="1663503"/>
            <a:ext cx="5457825" cy="79853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5731281" y="2896353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Посещение консультаций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5731281" y="4058433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Самоподготовка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99995" y="601403"/>
            <a:ext cx="540378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готовиться к экзамену?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>
            <a:off x="4799857" y="5951972"/>
            <a:ext cx="5457825" cy="83994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4782394" y="4913261"/>
            <a:ext cx="5457825" cy="798537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black">
          <a:xfrm>
            <a:off x="5728989" y="5020141"/>
            <a:ext cx="44740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Участие в оценочных процедурах, диагностических замерах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black">
          <a:xfrm>
            <a:off x="5731281" y="1893493"/>
            <a:ext cx="393223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Посещение уроков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black">
          <a:xfrm>
            <a:off x="5728989" y="6062440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Участие в тренировочных мероприятиях (апробациях)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2" descr="C:\Users\СИЦ\Desktop\ог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97897"/>
            <a:ext cx="1862666" cy="13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537" y="1477350"/>
            <a:ext cx="3846255" cy="97448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  <a:tileRect/>
          </a:gradFill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РОСОБРНАДЗОР – Федеральная служба по надзору в сфере образования и науки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8607" y="1967026"/>
            <a:ext cx="2296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http://obrnadzor.gov.ru/ru/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9537" y="2667435"/>
            <a:ext cx="3846255" cy="534388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ФИПИ – Федеральный Институт Педагогических Измерений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68606" y="2637116"/>
            <a:ext cx="1755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http://www.fipi.ru/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85" y="1967026"/>
            <a:ext cx="2009647" cy="161682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15681" y="4155641"/>
            <a:ext cx="2655952" cy="497625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образования и науки РТ 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5681" y="4825731"/>
            <a:ext cx="2655954" cy="357939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ГБУ «Институт оценки качества образования РТ» 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7180" y="4734206"/>
            <a:ext cx="25114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https://ioko.rtyva.ru/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92" y="3938076"/>
            <a:ext cx="2166770" cy="159049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19819" y="492385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Полезные сайты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35143" y="4309985"/>
            <a:ext cx="2439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http://monrt.ru/index.php/ru/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69108"/>
            <a:ext cx="2566264" cy="187269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2127564"/>
            <a:ext cx="10363200" cy="1472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Государственная итоговая аттестация по образовательным программам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общего образования  является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обязательной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50" name="Picture 2" descr="C:\Users\СИЦ\Desktop\ог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233363"/>
            <a:ext cx="2429934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47728" y="188640"/>
            <a:ext cx="690015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ru-RU" altLang="ru-RU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45" y="344105"/>
            <a:ext cx="10058400" cy="2211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752123"/>
            <a:ext cx="7493225" cy="38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47728" y="188640"/>
            <a:ext cx="690015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ru-RU" altLang="ru-RU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1" y="188640"/>
            <a:ext cx="7960129" cy="4136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37" y="2576985"/>
            <a:ext cx="6952744" cy="40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914400" y="1496291"/>
            <a:ext cx="10094613" cy="45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По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всем интересующим вопросам по подготовке к государственной итоговой аттестации обращайтесь по телефону «горячей линии»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2800" kern="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altLang="ru-RU" sz="4000" b="1" kern="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5 - 61 – 26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ru-RU" alt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СИЦ\Desktop\ог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8" y="97897"/>
            <a:ext cx="1862666" cy="139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69108"/>
            <a:ext cx="2566264" cy="18726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0614" y="1828800"/>
            <a:ext cx="98682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ГИА проводится государственными экзаменационными комиссиями (далее - ГЭК) в целях определения соответствия результатов освоения обучающимися образовательных программ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основного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общего образования соответствующим требованиям федерального государственного образовательного стандарта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основного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общего образования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ИЦ\Desktop\ог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33363"/>
            <a:ext cx="2048933" cy="14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69108"/>
            <a:ext cx="2566264" cy="187269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116632"/>
            <a:ext cx="10363200" cy="1074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28800" y="1496291"/>
            <a:ext cx="8534400" cy="414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4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государственный экзамен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ГЭ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Государственный выпускной экзамен (ГВЭ)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СИЦ\Desktop\ог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6632"/>
            <a:ext cx="1938868" cy="13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69108"/>
            <a:ext cx="2566264" cy="187269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116632"/>
            <a:ext cx="10363200" cy="1074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40737" y="1496291"/>
            <a:ext cx="9705314" cy="414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Основной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государственный экзамен (ОГЭ)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— это форма объективной оценки качества подготовки лиц, освоивших образовательные программы </a:t>
            </a:r>
            <a:r>
              <a:rPr lang="ru-RU" alt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основного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общего образования, с использованием контрольных измерительных материалов, представляющих собой комплексы заданий стандартизированной формы (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КИМ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СИЦ\Desktop\огэ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" y="116632"/>
            <a:ext cx="1591732" cy="14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69108"/>
            <a:ext cx="2566264" cy="187269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116632"/>
            <a:ext cx="10363200" cy="1074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06583" y="1496291"/>
            <a:ext cx="11099548" cy="4142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 (ГВЭ)</a:t>
            </a: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для обучающихся с ограниченными возможностями здоровья или для обучающихся детей-инвалидов и инвалидов по образовательным программам </a:t>
            </a:r>
            <a:r>
              <a:rPr lang="ru-RU" alt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образования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 использованием текстов, тем, заданий, билетов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СИЦ\Desktop\ог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233363"/>
            <a:ext cx="1761066" cy="15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8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30475" y="382196"/>
            <a:ext cx="622818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Calibri"/>
                <a:cs typeface="Times New Roman"/>
              </a:rPr>
              <a:t>Зачем сдавать экзамены?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Print" panose="02000600000000000000" pitchFamily="2" charset="0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5641" y="403465"/>
            <a:ext cx="6228183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Зачем сдавать экзамены?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64717" y="3130968"/>
            <a:ext cx="7066245" cy="2007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altLang="ru-RU" sz="3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Аттестат о </a:t>
            </a:r>
            <a:r>
              <a:rPr lang="ru-RU" altLang="ru-RU" sz="3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основном</a:t>
            </a:r>
            <a:r>
              <a:rPr kumimoji="0" lang="ru-RU" alt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3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общем </a:t>
            </a:r>
            <a:r>
              <a:rPr kumimoji="0" lang="ru-RU" alt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kumimoji="0" lang="ru-RU" altLang="ru-RU" sz="3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71450" marR="0" lvl="0" indent="-17145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alt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Поступление </a:t>
            </a:r>
            <a:r>
              <a:rPr kumimoji="0" lang="ru-RU" altLang="ru-RU" sz="3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alt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ССУЗ</a:t>
            </a:r>
          </a:p>
          <a:p>
            <a:pPr marL="171450" marR="0" lvl="0" indent="-17145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altLang="ru-RU" sz="3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Выбор профильных предметов</a:t>
            </a:r>
            <a:endParaRPr kumimoji="0" lang="ru-RU" altLang="ru-RU" sz="3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89" y="1364598"/>
            <a:ext cx="2652695" cy="14612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69108"/>
            <a:ext cx="2566264" cy="18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646487"/>
            <a:ext cx="6707088" cy="6127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497070" y="2076219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490720" y="3357788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00245" y="470068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5100320" y="1847619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5100320" y="2713594"/>
            <a:ext cx="5105400" cy="127924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329567" y="2900783"/>
            <a:ext cx="462865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Удовлетворительно» по всем предметам образовательной программы;</a:t>
            </a:r>
            <a:endParaRPr lang="en-US" altLang="ru-RU" sz="22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5100320" y="4440333"/>
            <a:ext cx="5105400" cy="539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28578" y="4516533"/>
            <a:ext cx="45958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Допуск </a:t>
            </a:r>
            <a:r>
              <a:rPr lang="ru-RU" altLang="ru-RU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 ГИА педагогического совета</a:t>
            </a: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4017924" y="4395883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2"/>
          <p:cNvSpPr>
            <a:spLocks noChangeShapeType="1"/>
          </p:cNvSpPr>
          <p:nvPr/>
        </p:nvSpPr>
        <p:spPr bwMode="auto">
          <a:xfrm flipV="1">
            <a:off x="4116070" y="2068851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277336" y="1969470"/>
            <a:ext cx="475771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2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Итоговое собеседование </a:t>
            </a: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2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«Зачет»</a:t>
            </a:r>
            <a:endParaRPr lang="en-US" altLang="ru-RU" sz="22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altLang="ru-RU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ИЦ\Desktop\о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259350"/>
            <a:ext cx="2008717" cy="20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075267" y="1721708"/>
            <a:ext cx="10083800" cy="304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9 февраля 2022 г. - </a:t>
            </a:r>
            <a:r>
              <a:rPr lang="ru-RU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основной день проведения итогового собеседования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итоговом собеседовании подается в образовательную организацию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проводится в образовательных организациях или в местах, определенных Министерством образования Республики Тыва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837794" y="220133"/>
            <a:ext cx="6581276" cy="97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8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altLang="ru-RU" sz="3200" b="1" dirty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Итоговое </a:t>
            </a:r>
            <a:r>
              <a:rPr lang="ru-RU" altLang="ru-RU" sz="3200" b="1" dirty="0" smtClean="0"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собеседование по русскому языку</a:t>
            </a:r>
            <a:endParaRPr lang="ru-RU" altLang="ru-RU" sz="3200" b="1" dirty="0"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96" y="5113004"/>
            <a:ext cx="2232248" cy="15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625</Words>
  <Application>Microsoft Office PowerPoint</Application>
  <PresentationFormat>Произвольный</PresentationFormat>
  <Paragraphs>118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Порядок и формы проведения ГИА выпускников 9 класса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Допуск к ГИА - 9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и формы проведения ГИА выпускников 11 класса </dc:title>
  <dc:creator>Пользователь</dc:creator>
  <cp:lastModifiedBy>Ayana_N</cp:lastModifiedBy>
  <cp:revision>32</cp:revision>
  <dcterms:created xsi:type="dcterms:W3CDTF">2019-10-07T09:34:44Z</dcterms:created>
  <dcterms:modified xsi:type="dcterms:W3CDTF">2021-12-14T10:18:50Z</dcterms:modified>
</cp:coreProperties>
</file>